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7" r:id="rId18"/>
    <p:sldId id="268" r:id="rId19"/>
    <p:sldId id="258" r:id="rId4"/>
    <p:sldId id="269" r:id="rId20"/>
    <p:sldId id="270" r:id="rId21"/>
    <p:sldId id="271" r:id="rId22"/>
    <p:sldId id="259" r:id="rId5"/>
    <p:sldId id="272" r:id="rId23"/>
    <p:sldId id="273" r:id="rId24"/>
    <p:sldId id="260" r:id="rId6"/>
    <p:sldId id="274" r:id="rId25"/>
    <p:sldId id="275" r:id="rId26"/>
    <p:sldId id="276" r:id="rId27"/>
    <p:sldId id="277" r:id="rId28"/>
    <p:sldId id="278" r:id="rId29"/>
    <p:sldId id="261" r:id="rId7"/>
    <p:sldId id="279" r:id="rId30"/>
    <p:sldId id="280" r:id="rId31"/>
    <p:sldId id="262" r:id="rId8"/>
    <p:sldId id="281" r:id="rId32"/>
    <p:sldId id="282" r:id="rId33"/>
    <p:sldId id="283" r:id="rId34"/>
    <p:sldId id="284" r:id="rId35"/>
    <p:sldId id="263" r:id="rId9"/>
    <p:sldId id="285" r:id="rId36"/>
    <p:sldId id="286" r:id="rId37"/>
    <p:sldId id="287" r:id="rId38"/>
    <p:sldId id="288" r:id="rId39"/>
    <p:sldId id="289" r:id="rId40"/>
    <p:sldId id="264" r:id="rId10"/>
    <p:sldId id="290" r:id="rId41"/>
    <p:sldId id="265" r:id="rId11"/>
    <p:sldId id="291" r:id="rId42"/>
    <p:sldId id="292" r:id="rId43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f184c27-a6f0-9aa3-90ed-22e2c733146d}">
          <p14:sldIdLst>
            <p14:sldId id="256"/>
            <p14:sldId id="257"/>
            <p14:sldId id="267"/>
            <p14:sldId id="268"/>
            <p14:sldId id="258"/>
            <p14:sldId id="269"/>
            <p14:sldId id="270"/>
            <p14:sldId id="271"/>
          </p14:sldIdLst>
        </p14:section>
        <p14:section name="Assurance levels" id="{62c867ff-b771-be3d-882f-5b6e904e14bb}">
          <p14:sldIdLst>
            <p14:sldId id="259"/>
            <p14:sldId id="272"/>
            <p14:sldId id="273"/>
            <p14:sldId id="260"/>
            <p14:sldId id="274"/>
            <p14:sldId id="275"/>
            <p14:sldId id="276"/>
            <p14:sldId id="277"/>
            <p14:sldId id="278"/>
            <p14:sldId id="261"/>
            <p14:sldId id="279"/>
            <p14:sldId id="280"/>
          </p14:sldIdLst>
        </p14:section>
        <p14:section name="Risk process" id="{d582b831-af44-e864-0287-ea506a83eab5}">
          <p14:sldIdLst>
            <p14:sldId id="262"/>
            <p14:sldId id="281"/>
            <p14:sldId id="282"/>
            <p14:sldId id="283"/>
            <p14:sldId id="284"/>
            <p14:sldId id="263"/>
            <p14:sldId id="285"/>
            <p14:sldId id="286"/>
            <p14:sldId id="287"/>
            <p14:sldId id="288"/>
            <p14:sldId id="289"/>
          </p14:sldIdLst>
        </p14:section>
        <p14:section name="What is new" id="{5670ee88-5157-520a-09dd-8456bf0b0978}">
          <p14:sldIdLst>
            <p14:sldId id="264"/>
            <p14:sldId id="290"/>
          </p14:sldIdLst>
        </p14:section>
        <p14:section name="Put together" id="{7a1c2e90-3b4d-4c5e-8f60-112233445566}">
          <p14:sldIdLst>
            <p14:sldId id="265"/>
            <p14:sldId id="291"/>
            <p14:sldId id="292"/>
          </p14:sldIdLst>
        </p14:section>
        <p14:section name="Close" id="{54123ce6-9cba-0298-6d54-48c8eff06cd9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  <Relationship Id="rId18" Type="http://schemas.openxmlformats.org/officeDocument/2006/relationships/slide" Target="slides/slide12.xml"/>
  <Relationship Id="rId19" Type="http://schemas.openxmlformats.org/officeDocument/2006/relationships/slide" Target="slides/slide13.xml"/>
  <Relationship Id="rId20" Type="http://schemas.openxmlformats.org/officeDocument/2006/relationships/slide" Target="slides/slide14.xml"/>
  <Relationship Id="rId21" Type="http://schemas.openxmlformats.org/officeDocument/2006/relationships/slide" Target="slides/slide15.xml"/>
  <Relationship Id="rId22" Type="http://schemas.openxmlformats.org/officeDocument/2006/relationships/slide" Target="slides/slide16.xml"/>
  <Relationship Id="rId23" Type="http://schemas.openxmlformats.org/officeDocument/2006/relationships/slide" Target="slides/slide17.xml"/>
  <Relationship Id="rId24" Type="http://schemas.openxmlformats.org/officeDocument/2006/relationships/slide" Target="slides/slide18.xml"/>
  <Relationship Id="rId25" Type="http://schemas.openxmlformats.org/officeDocument/2006/relationships/slide" Target="slides/slide19.xml"/>
  <Relationship Id="rId26" Type="http://schemas.openxmlformats.org/officeDocument/2006/relationships/slide" Target="slides/slide20.xml"/>
  <Relationship Id="rId27" Type="http://schemas.openxmlformats.org/officeDocument/2006/relationships/slide" Target="slides/slide21.xml"/>
  <Relationship Id="rId28" Type="http://schemas.openxmlformats.org/officeDocument/2006/relationships/slide" Target="slides/slide22.xml"/>
  <Relationship Id="rId29" Type="http://schemas.openxmlformats.org/officeDocument/2006/relationships/slide" Target="slides/slide23.xml"/>
  <Relationship Id="rId30" Type="http://schemas.openxmlformats.org/officeDocument/2006/relationships/slide" Target="slides/slide24.xml"/>
  <Relationship Id="rId31" Type="http://schemas.openxmlformats.org/officeDocument/2006/relationships/slide" Target="slides/slide25.xml"/>
  <Relationship Id="rId32" Type="http://schemas.openxmlformats.org/officeDocument/2006/relationships/slide" Target="slides/slide26.xml"/>
  <Relationship Id="rId33" Type="http://schemas.openxmlformats.org/officeDocument/2006/relationships/slide" Target="slides/slide27.xml"/>
  <Relationship Id="rId34" Type="http://schemas.openxmlformats.org/officeDocument/2006/relationships/slide" Target="slides/slide28.xml"/>
  <Relationship Id="rId35" Type="http://schemas.openxmlformats.org/officeDocument/2006/relationships/slide" Target="slides/slide29.xml"/>
  <Relationship Id="rId36" Type="http://schemas.openxmlformats.org/officeDocument/2006/relationships/slide" Target="slides/slide30.xml"/>
  <Relationship Id="rId37" Type="http://schemas.openxmlformats.org/officeDocument/2006/relationships/slide" Target="slides/slide31.xml"/>
  <Relationship Id="rId38" Type="http://schemas.openxmlformats.org/officeDocument/2006/relationships/slide" Target="slides/slide32.xml"/>
  <Relationship Id="rId39" Type="http://schemas.openxmlformats.org/officeDocument/2006/relationships/slide" Target="slides/slide33.xml"/>
  <Relationship Id="rId40" Type="http://schemas.openxmlformats.org/officeDocument/2006/relationships/slide" Target="slides/slide34.xml"/>
  <Relationship Id="rId41" Type="http://schemas.openxmlformats.org/officeDocument/2006/relationships/slide" Target="slides/slide35.xml"/>
  <Relationship Id="rId42" Type="http://schemas.openxmlformats.org/officeDocument/2006/relationships/slide" Target="slides/slide36.xml"/>
  <Relationship Id="rId43" Type="http://schemas.openxmlformats.org/officeDocument/2006/relationships/slide" Target="slides/slide37.xml"/>
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chemeClr val="bg2"/>
                </a:solidFill>
                <a:latin typeface="+mn-lt"/>
              </a:defRPr>
            </a:pPr>
            <a:r>
              <a:rPr sz="1400" b="0" i="0" u="none" strike="noStrike">
                <a:solidFill>
                  <a:schemeClr val="bg2"/>
                </a:solidFill>
                <a:latin typeface="+mn-lt"/>
              </a:rPr>
              <a:t>Starting level by impact rating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Starting assurance level</c:v>
                </c:pt>
              </c:strCache>
            </c:strRef>
          </c:tx>
          <c:spPr>
            <a:solidFill>
              <a:srgbClr val="00A69C"/>
            </a:solidFill>
            <a:effectLst/>
          </c:spPr>
          <c:invertIfNegative val="0"/>
          <c:dLbls>
            <c:numFmt formatCode="&quot;Level &quot;0" sourceLinked="0"/>
            <c:txPr>
              <a:bodyPr/>
              <a:lstStyle/>
              <a:p>
                <a:pPr>
                  <a:defRPr b="1" i="0" strike="noStrike" sz="1600" u="none">
                    <a:solidFill>
                      <a:schemeClr val="accent2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Low impact</c:v>
                  </c:pt>
                  <c:pt idx="1">
                    <c:v>Moderate impact</c:v>
                  </c:pt>
                  <c:pt idx="2">
                    <c:v>High impact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numFmt formatCode="&quot;Level &quot;0" sourceLinked="0"/>
          <c:txPr>
            <a:bodyPr/>
            <a:lstStyle/>
            <a:p>
              <a:pPr>
                <a:defRPr b="1" i="0" strike="noStrike" sz="1600" u="none">
                  <a:solidFill>
                    <a:schemeClr val="accent2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chemeClr val="bg1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.5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online service must answer one question before it opens the door: is this really the person they claim to be? NIST SP 800-63-4 is the framework for answering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Revision 4 replaces Revision 3. The base volume sets the risk process; volumes A, B and C hold the detailed requirements for proofing, authentication and federation.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subject is an applicant during proofing, a subscriber once enrolled, and a claimant when logging in. The CSP proofs the person and binds an authenticator; the verifier checks the login; the relying party grants access based on the result or an assertion.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base volume decides which levels you need; the three companion volumes say how to meet each level.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 4 widens the lens: risk to individuals and communities counts alongside risk to the organization.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person moves through three subject roles: applicant, subscriber, claimant.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wallet model is new in Rev 4 and prepares for mobile driver licenses and verifiable credentials.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Federal agencies should offer federation as a user-access option, consistent with OMB M-19-17.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table by row: each level adds evidence and protects against more capable attackers.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 4 also adds controls against automated attacks on enrollment, and against injected and forged media.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AAL3 is the only level where phishing resistance is mandatory; AAL2 must at least offer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factor types are know, have and are. Two passwords are still one factor.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Email is not merely restricted: SP 800-63B-4 says it SHALL NOT be used for out-of-band authentication. SMS is the only restricted authenticator.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real gap in most legacy flows is SMS as the only factor, with no alternative and no risk treatment.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migration story to use with clients: keep SMS temporarily as restricted fallback, lead with passkeys.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FAL protects the message between the IdP and the RP, not the login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considerations come from the standard; the leaning is a practical interpretation.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DIRM looks at two risks: the risk to the service that identity controls mitigate, and the risk the identity system itself creates.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Getting user groups right matters because every later step is done per user group.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 category causes no harm for any entity, it can be marked None.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combined level is the main input to step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Selecting a level does not mean building it yourself: a third-party CSP or IdP can deliver some or all of the controls.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Tailoring is required as a process, but it does not have to change the initial levels.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Compensating swaps a control out; supplemental adds one 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CSP needs a DIAS whenever it deviates from the normative guidance.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5 feeds back into step 1 whenever functions, data or threats change.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points most often asked about when comparing Rev 3 and Rev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user groups come from NIST's own tax-filing example; the levels are an illustration of the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one-slide recap before closing.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/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4 Title">
    <p:bg>
      <p:bgPr>
        <a:solidFill>
          <a:srgbClr val="0506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9640" y="1417320"/>
            <a:ext cx="2926080" cy="2724912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1737360"/>
            <a:ext cx="749808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b="1" spc="3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640080" y="2194560"/>
            <a:ext cx="76809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8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40080" y="4160520"/>
            <a:ext cx="73152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4 Content">
    <p:bg>
      <p:bgPr>
        <a:solidFill>
          <a:srgbClr val="0506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1400" y="6236208"/>
            <a:ext cx="384048" cy="35661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62636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NIST SP 800-63-4 explained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b="1" spc="3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4 End">
    <p:bg>
      <p:bgPr>
        <a:solidFill>
          <a:srgbClr val="0506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8576" y="914400"/>
            <a:ext cx="2971800" cy="2843784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1371600" y="4160520"/>
            <a:ext cx="9445752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ctr" indent="0" marL="0">
              <a:buNone/>
            </a:pPr>
            <a:endParaRPr lang="en-US" sz="3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1371600" y="4937760"/>
            <a:ext cx="9445752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600" spc="200" kern="0" dirty="0">
                <a:solidFill>
                  <a:schemeClr val="accent2"/>
                </a:solidFill>
              </a:defRPr>
            </a:lvl1pPr>
          </a:lstStyle>
          <a:p>
            <a:pPr algn="ctr"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16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1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18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19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20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21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2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23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24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25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26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27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28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29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30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31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32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33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34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35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36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N1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body" hasCustomPrompt="1"/>
          </p:nvPr>
        </p:nvSpPr>
        <p:spPr>
          <a:xfrm>
            <a:off x="640080" y="173736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NIST SP 800-63-4 · DIGITAL IDENTITY GUIDELINES</a:t>
            </a:r>
            <a:endParaRPr lang="en-US" sz="1400" dirty="0"/>
          </a:p>
        </p:txBody>
      </p:sp>
      <p:sp>
        <p:nvSpPr>
          <p:cNvPr id="3" name="Text 0"/>
          <p:cNvSpPr/>
          <p:nvPr>
            <p:ph idx="102" type="title" hasCustomPrompt="1"/>
          </p:nvPr>
        </p:nvSpPr>
        <p:spPr>
          <a:xfrm>
            <a:off x="640080" y="2194560"/>
            <a:ext cx="7680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Online, who is really there?</a:t>
            </a:r>
            <a:endParaRPr lang="en-US" sz="4800" dirty="0"/>
          </a:p>
        </p:txBody>
      </p:sp>
      <p:sp>
        <p:nvSpPr>
          <p:cNvPr id="4" name="Text 0"/>
          <p:cNvSpPr/>
          <p:nvPr>
            <p:ph idx="103" type="body" hasCustomPrompt="1"/>
          </p:nvPr>
        </p:nvSpPr>
        <p:spPr>
          <a:xfrm>
            <a:off x="640080" y="416052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A step-by-step guide to the US standard for proving identity online, and how to choose the right level of assurance.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THE STANDARD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Revision 4: one base volume, three volumes of controls</a:t>
            </a:r>
            <a:endParaRPr lang="en-US" sz="3600" dirty="0"/>
          </a:p>
        </p:txBody>
      </p:sp>
      <p:sp>
        <p:nvSpPr>
          <p:cNvPr id="4" name="Base volume"/>
          <p:cNvSpPr/>
          <p:nvPr/>
        </p:nvSpPr>
        <p:spPr>
          <a:xfrm>
            <a:off x="4270248" y="1783080"/>
            <a:ext cx="3657600" cy="1325880"/>
          </a:xfrm>
          <a:prstGeom prst="roundRect">
            <a:avLst>
              <a:gd name="adj" fmla="val 8276"/>
            </a:avLst>
          </a:prstGeom>
          <a:solidFill>
            <a:schemeClr val="tx2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5" name="Base code"/>
          <p:cNvSpPr txBox="1"/>
          <p:nvPr/>
        </p:nvSpPr>
        <p:spPr>
          <a:xfrm>
            <a:off x="4544568" y="196596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SP 800-63</a:t>
            </a:r>
            <a:endParaRPr lang="en-US" sz="1400" dirty="0"/>
          </a:p>
        </p:txBody>
      </p:sp>
      <p:sp>
        <p:nvSpPr>
          <p:cNvPr id="6" name="Base name"/>
          <p:cNvSpPr txBox="1"/>
          <p:nvPr/>
        </p:nvSpPr>
        <p:spPr>
          <a:xfrm>
            <a:off x="4544568" y="22860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The base volume</a:t>
            </a:r>
            <a:endParaRPr lang="en-US" sz="2000" dirty="0"/>
          </a:p>
        </p:txBody>
      </p:sp>
      <p:sp>
        <p:nvSpPr>
          <p:cNvPr id="7" name="Base desc"/>
          <p:cNvSpPr txBox="1"/>
          <p:nvPr/>
        </p:nvSpPr>
        <p:spPr>
          <a:xfrm>
            <a:off x="4544568" y="26517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Risk management and choosing assurance levels</a:t>
            </a:r>
            <a:endParaRPr lang="en-US" sz="1400" dirty="0"/>
          </a:p>
        </p:txBody>
      </p:sp>
      <p:sp>
        <p:nvSpPr>
          <p:cNvPr id="8" name="Trunk"/>
          <p:cNvSpPr/>
          <p:nvPr/>
        </p:nvSpPr>
        <p:spPr>
          <a:xfrm>
            <a:off x="6099048" y="3108960"/>
            <a:ext cx="0" cy="41148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</a:ln>
        </p:spPr>
      </p:sp>
      <p:sp>
        <p:nvSpPr>
          <p:cNvPr id="9" name="Branch"/>
          <p:cNvSpPr/>
          <p:nvPr/>
        </p:nvSpPr>
        <p:spPr>
          <a:xfrm>
            <a:off x="2377440" y="3520440"/>
            <a:ext cx="7434072" cy="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</a:ln>
        </p:spPr>
      </p:sp>
      <p:sp>
        <p:nvSpPr>
          <p:cNvPr id="10" name="Drop 1"/>
          <p:cNvSpPr/>
          <p:nvPr/>
        </p:nvSpPr>
        <p:spPr>
          <a:xfrm>
            <a:off x="2377440" y="3520440"/>
            <a:ext cx="0" cy="41148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</a:ln>
        </p:spPr>
      </p:sp>
      <p:sp>
        <p:nvSpPr>
          <p:cNvPr id="11" name="Volume SP 800-63A"/>
          <p:cNvSpPr/>
          <p:nvPr/>
        </p:nvSpPr>
        <p:spPr>
          <a:xfrm>
            <a:off x="548640" y="3931920"/>
            <a:ext cx="3657600" cy="1691640"/>
          </a:xfrm>
          <a:prstGeom prst="roundRect">
            <a:avLst>
              <a:gd name="adj" fmla="val 6486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12" name="Icon Identity proofi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4160520"/>
            <a:ext cx="411480" cy="411480"/>
          </a:xfrm>
          <a:prstGeom prst="rect">
            <a:avLst/>
          </a:prstGeom>
        </p:spPr>
      </p:pic>
      <p:sp>
        <p:nvSpPr>
          <p:cNvPr id="13" name="Code 0"/>
          <p:cNvSpPr txBox="1"/>
          <p:nvPr/>
        </p:nvSpPr>
        <p:spPr>
          <a:xfrm>
            <a:off x="1371600" y="42062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SP 800-63A</a:t>
            </a:r>
            <a:endParaRPr lang="en-US" sz="1400" dirty="0"/>
          </a:p>
        </p:txBody>
      </p:sp>
      <p:sp>
        <p:nvSpPr>
          <p:cNvPr id="14" name="Name 0"/>
          <p:cNvSpPr txBox="1"/>
          <p:nvPr/>
        </p:nvSpPr>
        <p:spPr>
          <a:xfrm>
            <a:off x="822960" y="47091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Identity proofing</a:t>
            </a:r>
            <a:endParaRPr lang="en-US" sz="2000" dirty="0"/>
          </a:p>
        </p:txBody>
      </p:sp>
      <p:sp>
        <p:nvSpPr>
          <p:cNvPr id="15" name="Desc 0"/>
          <p:cNvSpPr txBox="1"/>
          <p:nvPr/>
        </p:nvSpPr>
        <p:spPr>
          <a:xfrm>
            <a:off x="822960" y="50749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Enrollment and evidence checks</a:t>
            </a:r>
            <a:endParaRPr lang="en-US" sz="1400" dirty="0"/>
          </a:p>
        </p:txBody>
      </p:sp>
      <p:sp>
        <p:nvSpPr>
          <p:cNvPr id="16" name="Drop 2"/>
          <p:cNvSpPr/>
          <p:nvPr/>
        </p:nvSpPr>
        <p:spPr>
          <a:xfrm>
            <a:off x="6153912" y="3520440"/>
            <a:ext cx="0" cy="41148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</a:ln>
        </p:spPr>
      </p:sp>
      <p:sp>
        <p:nvSpPr>
          <p:cNvPr id="17" name="Volume SP 800-63B"/>
          <p:cNvSpPr/>
          <p:nvPr/>
        </p:nvSpPr>
        <p:spPr>
          <a:xfrm>
            <a:off x="4325112" y="3931920"/>
            <a:ext cx="3657600" cy="1691640"/>
          </a:xfrm>
          <a:prstGeom prst="roundRect">
            <a:avLst>
              <a:gd name="adj" fmla="val 6486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18" name="Icon Authenticati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432" y="4160520"/>
            <a:ext cx="411480" cy="411480"/>
          </a:xfrm>
          <a:prstGeom prst="rect">
            <a:avLst/>
          </a:prstGeom>
        </p:spPr>
      </p:pic>
      <p:sp>
        <p:nvSpPr>
          <p:cNvPr id="19" name="Code 1"/>
          <p:cNvSpPr txBox="1"/>
          <p:nvPr/>
        </p:nvSpPr>
        <p:spPr>
          <a:xfrm>
            <a:off x="5148072" y="42062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SP 800-63B</a:t>
            </a:r>
            <a:endParaRPr lang="en-US" sz="1400" dirty="0"/>
          </a:p>
        </p:txBody>
      </p:sp>
      <p:sp>
        <p:nvSpPr>
          <p:cNvPr id="20" name="Name 1"/>
          <p:cNvSpPr txBox="1"/>
          <p:nvPr/>
        </p:nvSpPr>
        <p:spPr>
          <a:xfrm>
            <a:off x="4599432" y="47091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Authentication</a:t>
            </a:r>
            <a:endParaRPr lang="en-US" sz="2000" dirty="0"/>
          </a:p>
        </p:txBody>
      </p:sp>
      <p:sp>
        <p:nvSpPr>
          <p:cNvPr id="21" name="Desc 1"/>
          <p:cNvSpPr txBox="1"/>
          <p:nvPr/>
        </p:nvSpPr>
        <p:spPr>
          <a:xfrm>
            <a:off x="4599432" y="50749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Authenticators and login</a:t>
            </a:r>
            <a:endParaRPr lang="en-US" sz="1400" dirty="0"/>
          </a:p>
        </p:txBody>
      </p:sp>
      <p:sp>
        <p:nvSpPr>
          <p:cNvPr id="22" name="Drop 3"/>
          <p:cNvSpPr/>
          <p:nvPr/>
        </p:nvSpPr>
        <p:spPr>
          <a:xfrm>
            <a:off x="9930384" y="3520440"/>
            <a:ext cx="0" cy="41148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</a:ln>
        </p:spPr>
      </p:sp>
      <p:sp>
        <p:nvSpPr>
          <p:cNvPr id="23" name="Volume SP 800-63C"/>
          <p:cNvSpPr/>
          <p:nvPr/>
        </p:nvSpPr>
        <p:spPr>
          <a:xfrm>
            <a:off x="8101584" y="3931920"/>
            <a:ext cx="3657600" cy="1691640"/>
          </a:xfrm>
          <a:prstGeom prst="roundRect">
            <a:avLst>
              <a:gd name="adj" fmla="val 6486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24" name="Icon Federati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5904" y="4160520"/>
            <a:ext cx="411480" cy="411480"/>
          </a:xfrm>
          <a:prstGeom prst="rect">
            <a:avLst/>
          </a:prstGeom>
        </p:spPr>
      </p:pic>
      <p:sp>
        <p:nvSpPr>
          <p:cNvPr id="25" name="Code 2"/>
          <p:cNvSpPr txBox="1"/>
          <p:nvPr/>
        </p:nvSpPr>
        <p:spPr>
          <a:xfrm>
            <a:off x="8924544" y="42062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SP 800-63C</a:t>
            </a:r>
            <a:endParaRPr lang="en-US" sz="1400" dirty="0"/>
          </a:p>
        </p:txBody>
      </p:sp>
      <p:sp>
        <p:nvSpPr>
          <p:cNvPr id="26" name="Name 2"/>
          <p:cNvSpPr txBox="1"/>
          <p:nvPr/>
        </p:nvSpPr>
        <p:spPr>
          <a:xfrm>
            <a:off x="8375904" y="47091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Federation</a:t>
            </a:r>
            <a:endParaRPr lang="en-US" sz="2000" dirty="0"/>
          </a:p>
        </p:txBody>
      </p:sp>
      <p:sp>
        <p:nvSpPr>
          <p:cNvPr id="27" name="Desc 2"/>
          <p:cNvSpPr txBox="1"/>
          <p:nvPr/>
        </p:nvSpPr>
        <p:spPr>
          <a:xfrm>
            <a:off x="8375904" y="50749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Assertions between providers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THE DIGITAL IDENTITY MODEL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Four roles, one journey</a:t>
            </a:r>
            <a:endParaRPr lang="en-US" sz="3600" dirty="0"/>
          </a:p>
        </p:txBody>
      </p:sp>
      <p:sp>
        <p:nvSpPr>
          <p:cNvPr id="4" name="Role Subject"/>
          <p:cNvSpPr/>
          <p:nvPr/>
        </p:nvSpPr>
        <p:spPr>
          <a:xfrm>
            <a:off x="548640" y="3017520"/>
            <a:ext cx="3474720" cy="118872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Role code 0"/>
          <p:cNvSpPr txBox="1"/>
          <p:nvPr/>
        </p:nvSpPr>
        <p:spPr>
          <a:xfrm>
            <a:off x="822960" y="32004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Subject</a:t>
            </a:r>
            <a:endParaRPr lang="en-US" sz="2000" dirty="0"/>
          </a:p>
        </p:txBody>
      </p:sp>
      <p:sp>
        <p:nvSpPr>
          <p:cNvPr id="6" name="Role desc 0"/>
          <p:cNvSpPr txBox="1"/>
          <p:nvPr/>
        </p:nvSpPr>
        <p:spPr>
          <a:xfrm>
            <a:off x="822960" y="363931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Applicant → Subscriber → Claimant</a:t>
            </a:r>
            <a:endParaRPr lang="en-US" sz="1400" dirty="0"/>
          </a:p>
        </p:txBody>
      </p:sp>
      <p:sp>
        <p:nvSpPr>
          <p:cNvPr id="7" name="Role CSP"/>
          <p:cNvSpPr/>
          <p:nvPr/>
        </p:nvSpPr>
        <p:spPr>
          <a:xfrm>
            <a:off x="4343400" y="1783080"/>
            <a:ext cx="3474720" cy="118872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Role code 1"/>
          <p:cNvSpPr txBox="1"/>
          <p:nvPr/>
        </p:nvSpPr>
        <p:spPr>
          <a:xfrm>
            <a:off x="4617720" y="19659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CSP</a:t>
            </a:r>
            <a:endParaRPr lang="en-US" sz="2000" dirty="0"/>
          </a:p>
        </p:txBody>
      </p:sp>
      <p:sp>
        <p:nvSpPr>
          <p:cNvPr id="9" name="Role desc 1"/>
          <p:cNvSpPr txBox="1"/>
          <p:nvPr/>
        </p:nvSpPr>
        <p:spPr>
          <a:xfrm>
            <a:off x="4617720" y="240487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Credential service provider</a:t>
            </a:r>
            <a:endParaRPr lang="en-US" sz="1400" dirty="0"/>
          </a:p>
        </p:txBody>
      </p:sp>
      <p:sp>
        <p:nvSpPr>
          <p:cNvPr id="10" name="Role Verifier"/>
          <p:cNvSpPr/>
          <p:nvPr/>
        </p:nvSpPr>
        <p:spPr>
          <a:xfrm>
            <a:off x="4343400" y="4251960"/>
            <a:ext cx="3474720" cy="118872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Role code 2"/>
          <p:cNvSpPr txBox="1"/>
          <p:nvPr/>
        </p:nvSpPr>
        <p:spPr>
          <a:xfrm>
            <a:off x="4617720" y="44348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Verifier</a:t>
            </a:r>
            <a:endParaRPr lang="en-US" sz="2000" dirty="0"/>
          </a:p>
        </p:txBody>
      </p:sp>
      <p:sp>
        <p:nvSpPr>
          <p:cNvPr id="12" name="Role desc 2"/>
          <p:cNvSpPr txBox="1"/>
          <p:nvPr/>
        </p:nvSpPr>
        <p:spPr>
          <a:xfrm>
            <a:off x="4617720" y="487375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Checks the login</a:t>
            </a:r>
            <a:endParaRPr lang="en-US" sz="1400" dirty="0"/>
          </a:p>
        </p:txBody>
      </p:sp>
      <p:sp>
        <p:nvSpPr>
          <p:cNvPr id="13" name="Role RP"/>
          <p:cNvSpPr/>
          <p:nvPr/>
        </p:nvSpPr>
        <p:spPr>
          <a:xfrm>
            <a:off x="8138160" y="3017520"/>
            <a:ext cx="3474720" cy="118872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4" name="Role code 3"/>
          <p:cNvSpPr txBox="1"/>
          <p:nvPr/>
        </p:nvSpPr>
        <p:spPr>
          <a:xfrm>
            <a:off x="8412480" y="32004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RP</a:t>
            </a:r>
            <a:endParaRPr lang="en-US" sz="2000" dirty="0"/>
          </a:p>
        </p:txBody>
      </p:sp>
      <p:sp>
        <p:nvSpPr>
          <p:cNvPr id="15" name="Role desc 3"/>
          <p:cNvSpPr txBox="1"/>
          <p:nvPr/>
        </p:nvSpPr>
        <p:spPr>
          <a:xfrm>
            <a:off x="8412480" y="363931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Relying party: the online service</a:t>
            </a:r>
            <a:endParaRPr lang="en-US" sz="1400" dirty="0"/>
          </a:p>
        </p:txBody>
      </p:sp>
      <p:sp>
        <p:nvSpPr>
          <p:cNvPr id="16" name="Edge enroll"/>
          <p:cNvSpPr/>
          <p:nvPr/>
        </p:nvSpPr>
        <p:spPr>
          <a:xfrm flipV="1">
            <a:off x="4023360" y="2377440"/>
            <a:ext cx="320040" cy="64008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7" name="Edge auth"/>
          <p:cNvSpPr/>
          <p:nvPr/>
        </p:nvSpPr>
        <p:spPr>
          <a:xfrm>
            <a:off x="4023360" y="4206240"/>
            <a:ext cx="320040" cy="64008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8" name="Edge assert"/>
          <p:cNvSpPr/>
          <p:nvPr/>
        </p:nvSpPr>
        <p:spPr>
          <a:xfrm flipV="1">
            <a:off x="7818120" y="4206240"/>
            <a:ext cx="320040" cy="64008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9" name="Edge status"/>
          <p:cNvSpPr/>
          <p:nvPr/>
        </p:nvSpPr>
        <p:spPr>
          <a:xfrm>
            <a:off x="6080760" y="2971800"/>
            <a:ext cx="0" cy="1280160"/>
          </a:xfrm>
          <a:prstGeom prst="line">
            <a:avLst/>
          </a:prstGeom>
          <a:noFill/>
          <a:ln w="12700">
            <a:solidFill>
              <a:schemeClr val="accent6"/>
            </a:solidFill>
            <a:prstDash val="dash"/>
          </a:ln>
        </p:spPr>
      </p:sp>
      <p:sp>
        <p:nvSpPr>
          <p:cNvPr id="20" name="Label enroll"/>
          <p:cNvSpPr txBox="1"/>
          <p:nvPr/>
        </p:nvSpPr>
        <p:spPr>
          <a:xfrm>
            <a:off x="2011680" y="233172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chemeClr val="accent2"/>
                </a:solidFill>
              </a:rPr>
              <a:t>Proof, enroll, bind</a:t>
            </a:r>
            <a:endParaRPr lang="en-US" sz="1200" dirty="0"/>
          </a:p>
        </p:txBody>
      </p:sp>
      <p:sp>
        <p:nvSpPr>
          <p:cNvPr id="21" name="Label auth"/>
          <p:cNvSpPr txBox="1"/>
          <p:nvPr/>
        </p:nvSpPr>
        <p:spPr>
          <a:xfrm>
            <a:off x="2011680" y="452628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chemeClr val="accent2"/>
                </a:solidFill>
              </a:rPr>
              <a:t>Authenticate</a:t>
            </a:r>
            <a:endParaRPr lang="en-US" sz="1200" dirty="0"/>
          </a:p>
        </p:txBody>
      </p:sp>
      <p:sp>
        <p:nvSpPr>
          <p:cNvPr id="22" name="Label status"/>
          <p:cNvSpPr txBox="1"/>
          <p:nvPr/>
        </p:nvSpPr>
        <p:spPr>
          <a:xfrm>
            <a:off x="6217920" y="34290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Credential status</a:t>
            </a:r>
            <a:endParaRPr lang="en-US" sz="1200" dirty="0"/>
          </a:p>
        </p:txBody>
      </p:sp>
      <p:sp>
        <p:nvSpPr>
          <p:cNvPr id="23" name="Label assert"/>
          <p:cNvSpPr txBox="1"/>
          <p:nvPr/>
        </p:nvSpPr>
        <p:spPr>
          <a:xfrm>
            <a:off x="8229600" y="4526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</a:rPr>
              <a:t>Assert → access granted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IDENTITY ASSURANCE · IAL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Are you who you claim to be?</a:t>
            </a:r>
            <a:endParaRPr lang="en-US" sz="3600" dirty="0"/>
          </a:p>
        </p:txBody>
      </p:sp>
      <p:sp>
        <p:nvSpPr>
          <p:cNvPr id="4" name="IAL intro"/>
          <p:cNvSpPr txBox="1"/>
          <p:nvPr/>
        </p:nvSpPr>
        <p:spPr>
          <a:xfrm>
            <a:off x="548640" y="1828800"/>
            <a:ext cx="4023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Identity proofing checks evidence before an account is created. Each level asks for stronger evidence and stricter verification.</a:t>
            </a:r>
            <a:endParaRPr lang="en-US" sz="1600" dirty="0"/>
          </a:p>
        </p:txBody>
      </p:sp>
      <p:sp>
        <p:nvSpPr>
          <p:cNvPr id="5" name="IAL1 tier"/>
          <p:cNvSpPr/>
          <p:nvPr/>
        </p:nvSpPr>
        <p:spPr>
          <a:xfrm>
            <a:off x="5120640" y="4572000"/>
            <a:ext cx="6492240" cy="109728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IAL1 code"/>
          <p:cNvSpPr txBox="1"/>
          <p:nvPr/>
        </p:nvSpPr>
        <p:spPr>
          <a:xfrm>
            <a:off x="5394960" y="4919472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IAL1</a:t>
            </a:r>
            <a:endParaRPr lang="en-US" sz="2200" dirty="0"/>
          </a:p>
        </p:txBody>
      </p:sp>
      <p:sp>
        <p:nvSpPr>
          <p:cNvPr id="7" name="IAL1 name"/>
          <p:cNvSpPr txBox="1"/>
          <p:nvPr/>
        </p:nvSpPr>
        <p:spPr>
          <a:xfrm>
            <a:off x="6537960" y="477316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Basic</a:t>
            </a:r>
            <a:endParaRPr lang="en-US" sz="2000" dirty="0"/>
          </a:p>
        </p:txBody>
      </p:sp>
      <p:sp>
        <p:nvSpPr>
          <p:cNvPr id="8" name="IAL1 desc"/>
          <p:cNvSpPr txBox="1"/>
          <p:nvPr/>
        </p:nvSpPr>
        <p:spPr>
          <a:xfrm>
            <a:off x="6537960" y="516636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Core attributes validated and verified</a:t>
            </a:r>
            <a:endParaRPr lang="en-US" sz="1400" dirty="0"/>
          </a:p>
        </p:txBody>
      </p:sp>
      <p:sp>
        <p:nvSpPr>
          <p:cNvPr id="9" name="IAL2 tier"/>
          <p:cNvSpPr/>
          <p:nvPr/>
        </p:nvSpPr>
        <p:spPr>
          <a:xfrm>
            <a:off x="5486400" y="3291840"/>
            <a:ext cx="6126480" cy="109728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IAL2 code"/>
          <p:cNvSpPr txBox="1"/>
          <p:nvPr/>
        </p:nvSpPr>
        <p:spPr>
          <a:xfrm>
            <a:off x="5760720" y="3639312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IAL2</a:t>
            </a:r>
            <a:endParaRPr lang="en-US" sz="2200" dirty="0"/>
          </a:p>
        </p:txBody>
      </p:sp>
      <p:sp>
        <p:nvSpPr>
          <p:cNvPr id="11" name="IAL2 name"/>
          <p:cNvSpPr txBox="1"/>
          <p:nvPr/>
        </p:nvSpPr>
        <p:spPr>
          <a:xfrm>
            <a:off x="6903720" y="3493008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Stronger</a:t>
            </a:r>
            <a:endParaRPr lang="en-US" sz="2000" dirty="0"/>
          </a:p>
        </p:txBody>
      </p:sp>
      <p:sp>
        <p:nvSpPr>
          <p:cNvPr id="12" name="IAL2 desc"/>
          <p:cNvSpPr txBox="1"/>
          <p:nvPr/>
        </p:nvSpPr>
        <p:spPr>
          <a:xfrm>
            <a:off x="6903720" y="388620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Stronger evidence, stricter verification</a:t>
            </a:r>
            <a:endParaRPr lang="en-US" sz="1400" dirty="0"/>
          </a:p>
        </p:txBody>
      </p:sp>
      <p:sp>
        <p:nvSpPr>
          <p:cNvPr id="13" name="IAL3 tier"/>
          <p:cNvSpPr/>
          <p:nvPr/>
        </p:nvSpPr>
        <p:spPr>
          <a:xfrm>
            <a:off x="5852160" y="2011680"/>
            <a:ext cx="5760720" cy="109728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4" name="IAL3 code"/>
          <p:cNvSpPr txBox="1"/>
          <p:nvPr/>
        </p:nvSpPr>
        <p:spPr>
          <a:xfrm>
            <a:off x="6126480" y="2359152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IAL3</a:t>
            </a:r>
            <a:endParaRPr lang="en-US" sz="2200" dirty="0"/>
          </a:p>
        </p:txBody>
      </p:sp>
      <p:sp>
        <p:nvSpPr>
          <p:cNvPr id="15" name="IAL3 name"/>
          <p:cNvSpPr txBox="1"/>
          <p:nvPr/>
        </p:nvSpPr>
        <p:spPr>
          <a:xfrm>
            <a:off x="7269480" y="2212848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In person</a:t>
            </a:r>
            <a:endParaRPr lang="en-US" sz="2000" dirty="0"/>
          </a:p>
        </p:txBody>
      </p:sp>
      <p:sp>
        <p:nvSpPr>
          <p:cNvPr id="16" name="IAL3 desc"/>
          <p:cNvSpPr txBox="1"/>
          <p:nvPr/>
        </p:nvSpPr>
        <p:spPr>
          <a:xfrm>
            <a:off x="7269480" y="26060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Trained agent, plus a biometric</a:t>
            </a:r>
            <a:endParaRPr lang="en-US" sz="1400" dirty="0"/>
          </a:p>
        </p:txBody>
      </p:sp>
      <p:sp>
        <p:nvSpPr>
          <p:cNvPr id="17" name="Assurance axis"/>
          <p:cNvSpPr/>
          <p:nvPr/>
        </p:nvSpPr>
        <p:spPr>
          <a:xfrm>
            <a:off x="4800600" y="2011680"/>
            <a:ext cx="0" cy="365760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headEnd type="triangle"/>
          </a:ln>
        </p:spPr>
      </p:sp>
      <p:sp>
        <p:nvSpPr>
          <p:cNvPr id="18" name="Axis label"/>
          <p:cNvSpPr txBox="1"/>
          <p:nvPr/>
        </p:nvSpPr>
        <p:spPr>
          <a:xfrm rot="16200000">
            <a:off x="3246120" y="36576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spc="200" kern="0" dirty="0">
                <a:solidFill>
                  <a:schemeClr val="bg2"/>
                </a:solidFill>
              </a:rPr>
              <a:t>MORE ASSURANCE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AUTHENTICATION ASSURANCE · AAL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Is it still you at login?</a:t>
            </a:r>
            <a:endParaRPr lang="en-US" sz="3600" dirty="0"/>
          </a:p>
        </p:txBody>
      </p:sp>
      <p:sp>
        <p:nvSpPr>
          <p:cNvPr id="4" name="AAL1 column"/>
          <p:cNvSpPr/>
          <p:nvPr/>
        </p:nvSpPr>
        <p:spPr>
          <a:xfrm>
            <a:off x="548640" y="4389120"/>
            <a:ext cx="3657600" cy="1280160"/>
          </a:xfrm>
          <a:prstGeom prst="roundRect">
            <a:avLst>
              <a:gd name="adj" fmla="val 8571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5" name="AAL1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4663440"/>
            <a:ext cx="457200" cy="457200"/>
          </a:xfrm>
          <a:prstGeom prst="rect">
            <a:avLst/>
          </a:prstGeom>
        </p:spPr>
      </p:pic>
      <p:sp>
        <p:nvSpPr>
          <p:cNvPr id="6" name="AAL1 code"/>
          <p:cNvSpPr txBox="1"/>
          <p:nvPr/>
        </p:nvSpPr>
        <p:spPr>
          <a:xfrm>
            <a:off x="1417320" y="4681728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AAL1</a:t>
            </a:r>
            <a:endParaRPr lang="en-US" sz="2200" dirty="0"/>
          </a:p>
        </p:txBody>
      </p:sp>
      <p:sp>
        <p:nvSpPr>
          <p:cNvPr id="7" name="AAL1 name"/>
          <p:cNvSpPr txBox="1"/>
          <p:nvPr/>
        </p:nvSpPr>
        <p:spPr>
          <a:xfrm>
            <a:off x="2651760" y="4718304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Basic</a:t>
            </a:r>
            <a:endParaRPr lang="en-US" sz="1800" dirty="0"/>
          </a:p>
        </p:txBody>
      </p:sp>
      <p:sp>
        <p:nvSpPr>
          <p:cNvPr id="8" name="AAL1 desc"/>
          <p:cNvSpPr txBox="1"/>
          <p:nvPr/>
        </p:nvSpPr>
        <p:spPr>
          <a:xfrm>
            <a:off x="822960" y="52578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Single- or multi-factor</a:t>
            </a:r>
            <a:endParaRPr lang="en-US" sz="1400" dirty="0"/>
          </a:p>
        </p:txBody>
      </p:sp>
      <p:sp>
        <p:nvSpPr>
          <p:cNvPr id="9" name="AAL2 column"/>
          <p:cNvSpPr/>
          <p:nvPr/>
        </p:nvSpPr>
        <p:spPr>
          <a:xfrm>
            <a:off x="4325112" y="3657600"/>
            <a:ext cx="3657600" cy="2011680"/>
          </a:xfrm>
          <a:prstGeom prst="roundRect">
            <a:avLst>
              <a:gd name="adj" fmla="val 5455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10" name="AAL2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432" y="3931920"/>
            <a:ext cx="457200" cy="457200"/>
          </a:xfrm>
          <a:prstGeom prst="rect">
            <a:avLst/>
          </a:prstGeom>
        </p:spPr>
      </p:pic>
      <p:sp>
        <p:nvSpPr>
          <p:cNvPr id="11" name="AAL2 code"/>
          <p:cNvSpPr txBox="1"/>
          <p:nvPr/>
        </p:nvSpPr>
        <p:spPr>
          <a:xfrm>
            <a:off x="5193792" y="3950208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AAL2</a:t>
            </a:r>
            <a:endParaRPr lang="en-US" sz="2200" dirty="0"/>
          </a:p>
        </p:txBody>
      </p:sp>
      <p:sp>
        <p:nvSpPr>
          <p:cNvPr id="12" name="AAL2 name"/>
          <p:cNvSpPr txBox="1"/>
          <p:nvPr/>
        </p:nvSpPr>
        <p:spPr>
          <a:xfrm>
            <a:off x="6428232" y="3986784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High</a:t>
            </a:r>
            <a:endParaRPr lang="en-US" sz="1800" dirty="0"/>
          </a:p>
        </p:txBody>
      </p:sp>
      <p:sp>
        <p:nvSpPr>
          <p:cNvPr id="13" name="AAL2 desc"/>
          <p:cNvSpPr txBox="1"/>
          <p:nvPr/>
        </p:nvSpPr>
        <p:spPr>
          <a:xfrm>
            <a:off x="4599432" y="45262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Two distinct factors, approved cryptography</a:t>
            </a:r>
            <a:endParaRPr lang="en-US" sz="1400" dirty="0"/>
          </a:p>
        </p:txBody>
      </p:sp>
      <p:sp>
        <p:nvSpPr>
          <p:cNvPr id="14" name="AAL3 column"/>
          <p:cNvSpPr/>
          <p:nvPr/>
        </p:nvSpPr>
        <p:spPr>
          <a:xfrm>
            <a:off x="8101584" y="2926080"/>
            <a:ext cx="3657600" cy="2743200"/>
          </a:xfrm>
          <a:prstGeom prst="roundRect">
            <a:avLst>
              <a:gd name="adj" fmla="val 4000"/>
            </a:avLst>
          </a:prstGeom>
          <a:solidFill>
            <a:schemeClr val="tx2"/>
          </a:solidFill>
          <a:ln w="19050">
            <a:solidFill>
              <a:schemeClr val="accent2"/>
            </a:solidFill>
            <a:prstDash val="solid"/>
          </a:ln>
        </p:spPr>
      </p:sp>
      <p:pic>
        <p:nvPicPr>
          <p:cNvPr id="15" name="AAL3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5904" y="3200400"/>
            <a:ext cx="457200" cy="457200"/>
          </a:xfrm>
          <a:prstGeom prst="rect">
            <a:avLst/>
          </a:prstGeom>
        </p:spPr>
      </p:pic>
      <p:sp>
        <p:nvSpPr>
          <p:cNvPr id="16" name="AAL3 code"/>
          <p:cNvSpPr txBox="1"/>
          <p:nvPr/>
        </p:nvSpPr>
        <p:spPr>
          <a:xfrm>
            <a:off x="8970264" y="3218688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AAL3</a:t>
            </a:r>
            <a:endParaRPr lang="en-US" sz="2200" dirty="0"/>
          </a:p>
        </p:txBody>
      </p:sp>
      <p:sp>
        <p:nvSpPr>
          <p:cNvPr id="17" name="AAL3 name"/>
          <p:cNvSpPr txBox="1"/>
          <p:nvPr/>
        </p:nvSpPr>
        <p:spPr>
          <a:xfrm>
            <a:off x="10204704" y="3255264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Very high</a:t>
            </a:r>
            <a:endParaRPr lang="en-US" sz="1800" dirty="0"/>
          </a:p>
        </p:txBody>
      </p:sp>
      <p:sp>
        <p:nvSpPr>
          <p:cNvPr id="18" name="AAL3 desc"/>
          <p:cNvSpPr txBox="1"/>
          <p:nvPr/>
        </p:nvSpPr>
        <p:spPr>
          <a:xfrm>
            <a:off x="8375904" y="37947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Phishing-resistant, hardware-bound keys</a:t>
            </a:r>
            <a:endParaRPr lang="en-US" sz="1400" dirty="0"/>
          </a:p>
        </p:txBody>
      </p:sp>
      <p:sp>
        <p:nvSpPr>
          <p:cNvPr id="19" name="AAL intro"/>
          <p:cNvSpPr txBox="1"/>
          <p:nvPr/>
        </p:nvSpPr>
        <p:spPr>
          <a:xfrm>
            <a:off x="548640" y="173736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Each level demands stronger proof that you hold your authenticator.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FEDERATION ASSURANCE · FAL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Can the site trust the message?</a:t>
            </a:r>
            <a:endParaRPr lang="en-US" sz="3600" dirty="0"/>
          </a:p>
        </p:txBody>
      </p:sp>
      <p:sp>
        <p:nvSpPr>
          <p:cNvPr id="4" name="IdP node"/>
          <p:cNvSpPr/>
          <p:nvPr/>
        </p:nvSpPr>
        <p:spPr>
          <a:xfrm>
            <a:off x="548640" y="1920240"/>
            <a:ext cx="3108960" cy="118872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IdP code"/>
          <p:cNvSpPr txBox="1"/>
          <p:nvPr/>
        </p:nvSpPr>
        <p:spPr>
          <a:xfrm>
            <a:off x="822960" y="21031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IdP</a:t>
            </a:r>
            <a:endParaRPr lang="en-US" sz="2000" dirty="0"/>
          </a:p>
        </p:txBody>
      </p:sp>
      <p:sp>
        <p:nvSpPr>
          <p:cNvPr id="6" name="IdP desc"/>
          <p:cNvSpPr txBox="1"/>
          <p:nvPr/>
        </p:nvSpPr>
        <p:spPr>
          <a:xfrm>
            <a:off x="822960" y="251460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Identity provider</a:t>
            </a:r>
            <a:endParaRPr lang="en-US" sz="1400" dirty="0"/>
          </a:p>
        </p:txBody>
      </p:sp>
      <p:sp>
        <p:nvSpPr>
          <p:cNvPr id="7" name="RP node"/>
          <p:cNvSpPr/>
          <p:nvPr/>
        </p:nvSpPr>
        <p:spPr>
          <a:xfrm>
            <a:off x="8531352" y="1920240"/>
            <a:ext cx="3108960" cy="1188720"/>
          </a:xfrm>
          <a:prstGeom prst="roundRect">
            <a:avLst>
              <a:gd name="adj" fmla="val 9231"/>
            </a:avLst>
          </a:prstGeom>
          <a:solidFill>
            <a:schemeClr val="tx2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8" name="RP code"/>
          <p:cNvSpPr txBox="1"/>
          <p:nvPr/>
        </p:nvSpPr>
        <p:spPr>
          <a:xfrm>
            <a:off x="8805672" y="21031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RP</a:t>
            </a:r>
            <a:endParaRPr lang="en-US" sz="2000" dirty="0"/>
          </a:p>
        </p:txBody>
      </p:sp>
      <p:sp>
        <p:nvSpPr>
          <p:cNvPr id="9" name="RP desc"/>
          <p:cNvSpPr txBox="1"/>
          <p:nvPr/>
        </p:nvSpPr>
        <p:spPr>
          <a:xfrm>
            <a:off x="8805672" y="251460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Relying party</a:t>
            </a:r>
            <a:endParaRPr lang="en-US" sz="1400" dirty="0"/>
          </a:p>
        </p:txBody>
      </p:sp>
      <p:sp>
        <p:nvSpPr>
          <p:cNvPr id="10" name="Assertion path"/>
          <p:cNvSpPr/>
          <p:nvPr/>
        </p:nvSpPr>
        <p:spPr>
          <a:xfrm>
            <a:off x="3749040" y="2514600"/>
            <a:ext cx="4690872" cy="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dash"/>
            <a:tailEnd type="triangle"/>
          </a:ln>
        </p:spPr>
      </p:sp>
      <p:pic>
        <p:nvPicPr>
          <p:cNvPr id="11" name="Assertion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6440" y="2103120"/>
            <a:ext cx="548640" cy="548640"/>
          </a:xfrm>
          <a:prstGeom prst="rect">
            <a:avLst/>
          </a:prstGeom>
        </p:spPr>
      </p:pic>
      <p:sp>
        <p:nvSpPr>
          <p:cNvPr id="12" name="Assertion label"/>
          <p:cNvSpPr txBox="1"/>
          <p:nvPr/>
        </p:nvSpPr>
        <p:spPr>
          <a:xfrm>
            <a:off x="4937760" y="27432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2"/>
                </a:solidFill>
              </a:rPr>
              <a:t>Signed assertion</a:t>
            </a:r>
            <a:endParaRPr lang="en-US" sz="1200" dirty="0"/>
          </a:p>
        </p:txBody>
      </p:sp>
      <p:sp>
        <p:nvSpPr>
          <p:cNvPr id="13" name="FAL1 card"/>
          <p:cNvSpPr/>
          <p:nvPr/>
        </p:nvSpPr>
        <p:spPr>
          <a:xfrm>
            <a:off x="548640" y="3749040"/>
            <a:ext cx="3657600" cy="1737360"/>
          </a:xfrm>
          <a:prstGeom prst="roundRect">
            <a:avLst>
              <a:gd name="adj" fmla="val 6316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4" name="FAL1 code"/>
          <p:cNvSpPr txBox="1"/>
          <p:nvPr/>
        </p:nvSpPr>
        <p:spPr>
          <a:xfrm>
            <a:off x="822960" y="397764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FAL1</a:t>
            </a:r>
            <a:endParaRPr lang="en-US" sz="2200" dirty="0"/>
          </a:p>
        </p:txBody>
      </p:sp>
      <p:sp>
        <p:nvSpPr>
          <p:cNvPr id="15" name="FAL1 name"/>
          <p:cNvSpPr txBox="1"/>
          <p:nvPr/>
        </p:nvSpPr>
        <p:spPr>
          <a:xfrm>
            <a:off x="822960" y="44805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Signed</a:t>
            </a:r>
            <a:endParaRPr lang="en-US" sz="2000" dirty="0"/>
          </a:p>
        </p:txBody>
      </p:sp>
      <p:sp>
        <p:nvSpPr>
          <p:cNvPr id="16" name="FAL1 desc"/>
          <p:cNvSpPr txBox="1"/>
          <p:nvPr/>
        </p:nvSpPr>
        <p:spPr>
          <a:xfrm>
            <a:off x="822960" y="48920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Stops forged assertions</a:t>
            </a:r>
            <a:endParaRPr lang="en-US" sz="1400" dirty="0"/>
          </a:p>
        </p:txBody>
      </p:sp>
      <p:sp>
        <p:nvSpPr>
          <p:cNvPr id="17" name="FAL2 card"/>
          <p:cNvSpPr/>
          <p:nvPr/>
        </p:nvSpPr>
        <p:spPr>
          <a:xfrm>
            <a:off x="4325112" y="3749040"/>
            <a:ext cx="3657600" cy="1737360"/>
          </a:xfrm>
          <a:prstGeom prst="roundRect">
            <a:avLst>
              <a:gd name="adj" fmla="val 6316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FAL2 code"/>
          <p:cNvSpPr txBox="1"/>
          <p:nvPr/>
        </p:nvSpPr>
        <p:spPr>
          <a:xfrm>
            <a:off x="4599432" y="397764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FAL2</a:t>
            </a:r>
            <a:endParaRPr lang="en-US" sz="2200" dirty="0"/>
          </a:p>
        </p:txBody>
      </p:sp>
      <p:sp>
        <p:nvSpPr>
          <p:cNvPr id="19" name="FAL2 name"/>
          <p:cNvSpPr txBox="1"/>
          <p:nvPr/>
        </p:nvSpPr>
        <p:spPr>
          <a:xfrm>
            <a:off x="4599432" y="44805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Protected</a:t>
            </a:r>
            <a:endParaRPr lang="en-US" sz="2000" dirty="0"/>
          </a:p>
        </p:txBody>
      </p:sp>
      <p:sp>
        <p:nvSpPr>
          <p:cNvPr id="20" name="FAL2 desc"/>
          <p:cNvSpPr txBox="1"/>
          <p:nvPr/>
        </p:nvSpPr>
        <p:spPr>
          <a:xfrm>
            <a:off x="4599432" y="48920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Stops assertion injection</a:t>
            </a:r>
            <a:endParaRPr lang="en-US" sz="1400" dirty="0"/>
          </a:p>
        </p:txBody>
      </p:sp>
      <p:sp>
        <p:nvSpPr>
          <p:cNvPr id="21" name="FAL3 card"/>
          <p:cNvSpPr/>
          <p:nvPr/>
        </p:nvSpPr>
        <p:spPr>
          <a:xfrm>
            <a:off x="8101584" y="3749040"/>
            <a:ext cx="3657600" cy="1737360"/>
          </a:xfrm>
          <a:prstGeom prst="roundRect">
            <a:avLst>
              <a:gd name="adj" fmla="val 6316"/>
            </a:avLst>
          </a:prstGeom>
          <a:solidFill>
            <a:schemeClr val="tx2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22" name="FAL3 code"/>
          <p:cNvSpPr txBox="1"/>
          <p:nvPr/>
        </p:nvSpPr>
        <p:spPr>
          <a:xfrm>
            <a:off x="8375904" y="397764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FAL3</a:t>
            </a:r>
            <a:endParaRPr lang="en-US" sz="2200" dirty="0"/>
          </a:p>
        </p:txBody>
      </p:sp>
      <p:sp>
        <p:nvSpPr>
          <p:cNvPr id="23" name="FAL3 name"/>
          <p:cNvSpPr txBox="1"/>
          <p:nvPr/>
        </p:nvSpPr>
        <p:spPr>
          <a:xfrm>
            <a:off x="8375904" y="44805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Hardened</a:t>
            </a:r>
            <a:endParaRPr lang="en-US" sz="2000" dirty="0"/>
          </a:p>
        </p:txBody>
      </p:sp>
      <p:sp>
        <p:nvSpPr>
          <p:cNvPr id="24" name="FAL3 desc"/>
          <p:cNvSpPr txBox="1"/>
          <p:nvPr/>
        </p:nvSpPr>
        <p:spPr>
          <a:xfrm>
            <a:off x="8375904" y="48920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Resists a compromised IdP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DIGITAL IDENTITY RISK MANAGEMENT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Five steps to the right level</a:t>
            </a:r>
            <a:endParaRPr lang="en-US" sz="3600" dirty="0"/>
          </a:p>
        </p:txBody>
      </p:sp>
      <p:sp>
        <p:nvSpPr>
          <p:cNvPr id="4" name="Step rail"/>
          <p:cNvSpPr/>
          <p:nvPr/>
        </p:nvSpPr>
        <p:spPr>
          <a:xfrm>
            <a:off x="1280160" y="2697480"/>
            <a:ext cx="9601200" cy="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</a:ln>
        </p:spPr>
      </p:sp>
      <p:sp>
        <p:nvSpPr>
          <p:cNvPr id="5" name="Step 1 dot"/>
          <p:cNvSpPr/>
          <p:nvPr/>
        </p:nvSpPr>
        <p:spPr>
          <a:xfrm>
            <a:off x="868680" y="2286000"/>
            <a:ext cx="822960" cy="82296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6" name="Step 1 num"/>
          <p:cNvSpPr txBox="1"/>
          <p:nvPr/>
        </p:nvSpPr>
        <p:spPr>
          <a:xfrm>
            <a:off x="868680" y="22860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1</a:t>
            </a:r>
            <a:endParaRPr lang="en-US" sz="2400" dirty="0"/>
          </a:p>
        </p:txBody>
      </p:sp>
      <p:sp>
        <p:nvSpPr>
          <p:cNvPr id="7" name="Step 1 name"/>
          <p:cNvSpPr txBox="1"/>
          <p:nvPr/>
        </p:nvSpPr>
        <p:spPr>
          <a:xfrm>
            <a:off x="182880" y="32918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Define the service</a:t>
            </a:r>
            <a:endParaRPr lang="en-US" sz="1600" dirty="0"/>
          </a:p>
        </p:txBody>
      </p:sp>
      <p:sp>
        <p:nvSpPr>
          <p:cNvPr id="8" name="Step 1 desc"/>
          <p:cNvSpPr txBox="1"/>
          <p:nvPr/>
        </p:nvSpPr>
        <p:spPr>
          <a:xfrm>
            <a:off x="182880" y="39319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Users, transactions, data, who could be harmed</a:t>
            </a:r>
            <a:endParaRPr lang="en-US" sz="1300" dirty="0"/>
          </a:p>
        </p:txBody>
      </p:sp>
      <p:sp>
        <p:nvSpPr>
          <p:cNvPr id="9" name="Step 2 dot"/>
          <p:cNvSpPr/>
          <p:nvPr/>
        </p:nvSpPr>
        <p:spPr>
          <a:xfrm>
            <a:off x="3268980" y="2286000"/>
            <a:ext cx="822960" cy="82296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0" name="Step 2 num"/>
          <p:cNvSpPr txBox="1"/>
          <p:nvPr/>
        </p:nvSpPr>
        <p:spPr>
          <a:xfrm>
            <a:off x="3268980" y="22860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2</a:t>
            </a:r>
            <a:endParaRPr lang="en-US" sz="2400" dirty="0"/>
          </a:p>
        </p:txBody>
      </p:sp>
      <p:sp>
        <p:nvSpPr>
          <p:cNvPr id="11" name="Step 2 name"/>
          <p:cNvSpPr txBox="1"/>
          <p:nvPr/>
        </p:nvSpPr>
        <p:spPr>
          <a:xfrm>
            <a:off x="2583180" y="32918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Assess impact</a:t>
            </a:r>
            <a:endParaRPr lang="en-US" sz="1600" dirty="0"/>
          </a:p>
        </p:txBody>
      </p:sp>
      <p:sp>
        <p:nvSpPr>
          <p:cNvPr id="12" name="Step 2 desc"/>
          <p:cNvSpPr txBox="1"/>
          <p:nvPr/>
        </p:nvSpPr>
        <p:spPr>
          <a:xfrm>
            <a:off x="2583180" y="39319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Low, Moderate or High per user group</a:t>
            </a:r>
            <a:endParaRPr lang="en-US" sz="1300" dirty="0"/>
          </a:p>
        </p:txBody>
      </p:sp>
      <p:sp>
        <p:nvSpPr>
          <p:cNvPr id="13" name="Step 3 dot"/>
          <p:cNvSpPr/>
          <p:nvPr/>
        </p:nvSpPr>
        <p:spPr>
          <a:xfrm>
            <a:off x="5669280" y="2286000"/>
            <a:ext cx="822960" cy="82296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4" name="Step 3 num"/>
          <p:cNvSpPr txBox="1"/>
          <p:nvPr/>
        </p:nvSpPr>
        <p:spPr>
          <a:xfrm>
            <a:off x="5669280" y="22860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3</a:t>
            </a:r>
            <a:endParaRPr lang="en-US" sz="2400" dirty="0"/>
          </a:p>
        </p:txBody>
      </p:sp>
      <p:sp>
        <p:nvSpPr>
          <p:cNvPr id="15" name="Step 3 name"/>
          <p:cNvSpPr txBox="1"/>
          <p:nvPr/>
        </p:nvSpPr>
        <p:spPr>
          <a:xfrm>
            <a:off x="4983480" y="32918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Pick initial levels</a:t>
            </a:r>
            <a:endParaRPr lang="en-US" sz="1600" dirty="0"/>
          </a:p>
        </p:txBody>
      </p:sp>
      <p:sp>
        <p:nvSpPr>
          <p:cNvPr id="16" name="Step 3 desc"/>
          <p:cNvSpPr txBox="1"/>
          <p:nvPr/>
        </p:nvSpPr>
        <p:spPr>
          <a:xfrm>
            <a:off x="4983480" y="39319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Impact maps to IAL, AAL and FAL</a:t>
            </a:r>
            <a:endParaRPr lang="en-US" sz="1300" dirty="0"/>
          </a:p>
        </p:txBody>
      </p:sp>
      <p:sp>
        <p:nvSpPr>
          <p:cNvPr id="17" name="Step 4 dot"/>
          <p:cNvSpPr/>
          <p:nvPr/>
        </p:nvSpPr>
        <p:spPr>
          <a:xfrm>
            <a:off x="8069580" y="2286000"/>
            <a:ext cx="822960" cy="82296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8" name="Step 4 num"/>
          <p:cNvSpPr txBox="1"/>
          <p:nvPr/>
        </p:nvSpPr>
        <p:spPr>
          <a:xfrm>
            <a:off x="8069580" y="22860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4</a:t>
            </a:r>
            <a:endParaRPr lang="en-US" sz="2400" dirty="0"/>
          </a:p>
        </p:txBody>
      </p:sp>
      <p:sp>
        <p:nvSpPr>
          <p:cNvPr id="19" name="Step 4 name"/>
          <p:cNvSpPr txBox="1"/>
          <p:nvPr/>
        </p:nvSpPr>
        <p:spPr>
          <a:xfrm>
            <a:off x="7383780" y="32918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Tailor and document</a:t>
            </a:r>
            <a:endParaRPr lang="en-US" sz="1600" dirty="0"/>
          </a:p>
        </p:txBody>
      </p:sp>
      <p:sp>
        <p:nvSpPr>
          <p:cNvPr id="20" name="Step 4 desc"/>
          <p:cNvSpPr txBox="1"/>
          <p:nvPr/>
        </p:nvSpPr>
        <p:spPr>
          <a:xfrm>
            <a:off x="7383780" y="39319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Weigh privacy, usability, threats; record it</a:t>
            </a:r>
            <a:endParaRPr lang="en-US" sz="1300" dirty="0"/>
          </a:p>
        </p:txBody>
      </p:sp>
      <p:sp>
        <p:nvSpPr>
          <p:cNvPr id="21" name="Step 5 dot"/>
          <p:cNvSpPr/>
          <p:nvPr/>
        </p:nvSpPr>
        <p:spPr>
          <a:xfrm>
            <a:off x="10469880" y="2286000"/>
            <a:ext cx="822960" cy="82296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22" name="Step 5 num"/>
          <p:cNvSpPr txBox="1"/>
          <p:nvPr/>
        </p:nvSpPr>
        <p:spPr>
          <a:xfrm>
            <a:off x="10469880" y="22860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5</a:t>
            </a:r>
            <a:endParaRPr lang="en-US" sz="2400" dirty="0"/>
          </a:p>
        </p:txBody>
      </p:sp>
      <p:sp>
        <p:nvSpPr>
          <p:cNvPr id="23" name="Step 5 name"/>
          <p:cNvSpPr txBox="1"/>
          <p:nvPr/>
        </p:nvSpPr>
        <p:spPr>
          <a:xfrm>
            <a:off x="9784080" y="32918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Evaluate and improve</a:t>
            </a:r>
            <a:endParaRPr lang="en-US" sz="1600" dirty="0"/>
          </a:p>
        </p:txBody>
      </p:sp>
      <p:sp>
        <p:nvSpPr>
          <p:cNvPr id="24" name="Step 5 desc"/>
          <p:cNvSpPr txBox="1"/>
          <p:nvPr/>
        </p:nvSpPr>
        <p:spPr>
          <a:xfrm>
            <a:off x="9784080" y="39319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Track fraud, user impact and redress</a:t>
            </a:r>
            <a:endParaRPr lang="en-US" sz="1300" dirty="0"/>
          </a:p>
        </p:txBody>
      </p:sp>
      <p:sp>
        <p:nvSpPr>
          <p:cNvPr id="25" name="Repeat band"/>
          <p:cNvSpPr/>
          <p:nvPr/>
        </p:nvSpPr>
        <p:spPr>
          <a:xfrm>
            <a:off x="1280160" y="5074920"/>
            <a:ext cx="9601200" cy="64008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26" name="Repeat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8760" y="5184648"/>
            <a:ext cx="411480" cy="411480"/>
          </a:xfrm>
          <a:prstGeom prst="rect">
            <a:avLst/>
          </a:prstGeom>
        </p:spPr>
      </p:pic>
      <p:sp>
        <p:nvSpPr>
          <p:cNvPr id="27" name="Repeat text"/>
          <p:cNvSpPr txBox="1"/>
          <p:nvPr/>
        </p:nvSpPr>
        <p:spPr>
          <a:xfrm>
            <a:off x="2103120" y="5230368"/>
            <a:ext cx="8595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Continuous: step 5 feeds back into step 1 as threats, users and fraud patterns change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STEP 3 · SELECT INITIAL LEVELS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Impact sets the starting level</a:t>
            </a:r>
            <a:endParaRPr lang="en-US" sz="3600" dirty="0"/>
          </a:p>
        </p:txBody>
      </p:sp>
      <p:graphicFrame>
        <p:nvGraphicFramePr>
          <p:cNvPr id="4" name="Impact to level chart" descr=""/>
          <p:cNvGraphicFramePr/>
          <p:nvPr/>
        </p:nvGraphicFramePr>
        <p:xfrm>
          <a:off x="548640" y="1737360"/>
          <a:ext cx="658368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Commentary card"/>
          <p:cNvSpPr/>
          <p:nvPr/>
        </p:nvSpPr>
        <p:spPr>
          <a:xfrm>
            <a:off x="7589520" y="1737360"/>
            <a:ext cx="4023360" cy="4206240"/>
          </a:xfrm>
          <a:prstGeom prst="roundRect">
            <a:avLst>
              <a:gd name="adj" fmla="val 2727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Commentary head"/>
          <p:cNvSpPr txBox="1"/>
          <p:nvPr/>
        </p:nvSpPr>
        <p:spPr>
          <a:xfrm>
            <a:off x="7863840" y="196596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How it works</a:t>
            </a:r>
            <a:endParaRPr lang="en-US" sz="2000" dirty="0"/>
          </a:p>
        </p:txBody>
      </p:sp>
      <p:sp>
        <p:nvSpPr>
          <p:cNvPr id="7" name="Commentary body"/>
          <p:cNvSpPr txBox="1"/>
          <p:nvPr/>
        </p:nvSpPr>
        <p:spPr>
          <a:xfrm>
            <a:off x="7863840" y="2514600"/>
            <a:ext cx="34747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2"/>
                </a:solidFill>
              </a:rPr>
              <a:t>Rate the harm of a compromise for each user group across all impact categories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2"/>
                </a:solidFill>
              </a:rPr>
              <a:t>The highest rating sets the baseline: level 1, 2 or 3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2"/>
                </a:solidFill>
              </a:rPr>
              <a:t>Then tailor up or down, with compensating controls documented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REVISION 4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What is new</a:t>
            </a:r>
            <a:endParaRPr lang="en-US" sz="3600" dirty="0"/>
          </a:p>
        </p:txBody>
      </p:sp>
      <p:sp>
        <p:nvSpPr>
          <p:cNvPr id="4" name="New 1"/>
          <p:cNvSpPr/>
          <p:nvPr/>
        </p:nvSpPr>
        <p:spPr>
          <a:xfrm>
            <a:off x="548640" y="1828800"/>
            <a:ext cx="5394960" cy="109728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New 1 badge"/>
          <p:cNvSpPr/>
          <p:nvPr/>
        </p:nvSpPr>
        <p:spPr>
          <a:xfrm>
            <a:off x="822960" y="205740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6" name="New 1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194560"/>
            <a:ext cx="365760" cy="365760"/>
          </a:xfrm>
          <a:prstGeom prst="rect">
            <a:avLst/>
          </a:prstGeom>
        </p:spPr>
      </p:pic>
      <p:sp>
        <p:nvSpPr>
          <p:cNvPr id="7" name="New 1 text"/>
          <p:cNvSpPr txBox="1"/>
          <p:nvPr/>
        </p:nvSpPr>
        <p:spPr>
          <a:xfrm>
            <a:off x="1691640" y="210312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Phishing-resistant authentication options</a:t>
            </a:r>
            <a:endParaRPr lang="en-US" sz="1700" dirty="0"/>
          </a:p>
        </p:txBody>
      </p:sp>
      <p:sp>
        <p:nvSpPr>
          <p:cNvPr id="8" name="New 2"/>
          <p:cNvSpPr/>
          <p:nvPr/>
        </p:nvSpPr>
        <p:spPr>
          <a:xfrm>
            <a:off x="548640" y="3154680"/>
            <a:ext cx="5394960" cy="109728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New 2 badge"/>
          <p:cNvSpPr/>
          <p:nvPr/>
        </p:nvSpPr>
        <p:spPr>
          <a:xfrm>
            <a:off x="822960" y="338328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0" name="New 2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3520440"/>
            <a:ext cx="365760" cy="365760"/>
          </a:xfrm>
          <a:prstGeom prst="rect">
            <a:avLst/>
          </a:prstGeom>
        </p:spPr>
      </p:pic>
      <p:sp>
        <p:nvSpPr>
          <p:cNvPr id="11" name="New 2 text"/>
          <p:cNvSpPr txBox="1"/>
          <p:nvPr/>
        </p:nvSpPr>
        <p:spPr>
          <a:xfrm>
            <a:off x="1691640" y="342900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Digital wallets and mobile driver licenses</a:t>
            </a:r>
            <a:endParaRPr lang="en-US" sz="1700" dirty="0"/>
          </a:p>
        </p:txBody>
      </p:sp>
      <p:sp>
        <p:nvSpPr>
          <p:cNvPr id="12" name="New 3"/>
          <p:cNvSpPr/>
          <p:nvPr/>
        </p:nvSpPr>
        <p:spPr>
          <a:xfrm>
            <a:off x="548640" y="4480560"/>
            <a:ext cx="5394960" cy="109728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New 3 badge"/>
          <p:cNvSpPr/>
          <p:nvPr/>
        </p:nvSpPr>
        <p:spPr>
          <a:xfrm>
            <a:off x="822960" y="470916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4" name="New 3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4846320"/>
            <a:ext cx="365760" cy="365760"/>
          </a:xfrm>
          <a:prstGeom prst="rect">
            <a:avLst/>
          </a:prstGeom>
        </p:spPr>
      </p:pic>
      <p:sp>
        <p:nvSpPr>
          <p:cNvPr id="15" name="New 3 text"/>
          <p:cNvSpPr txBox="1"/>
          <p:nvPr/>
        </p:nvSpPr>
        <p:spPr>
          <a:xfrm>
            <a:off x="1691640" y="475488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Controls against injected and forged media</a:t>
            </a:r>
            <a:endParaRPr lang="en-US" sz="1700" dirty="0"/>
          </a:p>
        </p:txBody>
      </p:sp>
      <p:sp>
        <p:nvSpPr>
          <p:cNvPr id="16" name="New 4"/>
          <p:cNvSpPr/>
          <p:nvPr/>
        </p:nvSpPr>
        <p:spPr>
          <a:xfrm>
            <a:off x="6217920" y="1828800"/>
            <a:ext cx="5394960" cy="109728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New 4 badge"/>
          <p:cNvSpPr/>
          <p:nvPr/>
        </p:nvSpPr>
        <p:spPr>
          <a:xfrm>
            <a:off x="6492240" y="205740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8" name="New 4 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2194560"/>
            <a:ext cx="365760" cy="365760"/>
          </a:xfrm>
          <a:prstGeom prst="rect">
            <a:avLst/>
          </a:prstGeom>
        </p:spPr>
      </p:pic>
      <p:sp>
        <p:nvSpPr>
          <p:cNvPr id="19" name="New 4 text"/>
          <p:cNvSpPr txBox="1"/>
          <p:nvPr/>
        </p:nvSpPr>
        <p:spPr>
          <a:xfrm>
            <a:off x="7360920" y="210312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A redress path with human support</a:t>
            </a:r>
            <a:endParaRPr lang="en-US" sz="1700" dirty="0"/>
          </a:p>
        </p:txBody>
      </p:sp>
      <p:sp>
        <p:nvSpPr>
          <p:cNvPr id="20" name="New 5"/>
          <p:cNvSpPr/>
          <p:nvPr/>
        </p:nvSpPr>
        <p:spPr>
          <a:xfrm>
            <a:off x="6217920" y="3154680"/>
            <a:ext cx="5394960" cy="109728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New 5 badge"/>
          <p:cNvSpPr/>
          <p:nvPr/>
        </p:nvSpPr>
        <p:spPr>
          <a:xfrm>
            <a:off x="6492240" y="338328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2" name="New 5 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3520440"/>
            <a:ext cx="365760" cy="365760"/>
          </a:xfrm>
          <a:prstGeom prst="rect">
            <a:avLst/>
          </a:prstGeom>
        </p:spPr>
      </p:pic>
      <p:sp>
        <p:nvSpPr>
          <p:cNvPr id="23" name="New 5 text"/>
          <p:cNvSpPr txBox="1"/>
          <p:nvPr/>
        </p:nvSpPr>
        <p:spPr>
          <a:xfrm>
            <a:off x="7360920" y="342900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Continuous evaluation and fraud coordination</a:t>
            </a:r>
            <a:endParaRPr lang="en-US" sz="1700" dirty="0"/>
          </a:p>
        </p:txBody>
      </p:sp>
      <p:sp>
        <p:nvSpPr>
          <p:cNvPr id="24" name="Summary card"/>
          <p:cNvSpPr/>
          <p:nvPr/>
        </p:nvSpPr>
        <p:spPr>
          <a:xfrm>
            <a:off x="6217920" y="4480560"/>
            <a:ext cx="5394960" cy="109728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25" name="Summary text"/>
          <p:cNvSpPr txBox="1"/>
          <p:nvPr/>
        </p:nvSpPr>
        <p:spPr>
          <a:xfrm>
            <a:off x="6492240" y="466344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Built for today’s threats, and for the people using the service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PUT TOGETHER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Three levels, set separately</a:t>
            </a:r>
            <a:endParaRPr lang="en-US" sz="3600" dirty="0"/>
          </a:p>
        </p:txBody>
      </p:sp>
      <p:sp>
        <p:nvSpPr>
          <p:cNvPr id="4" name="Separate intro"/>
          <p:cNvSpPr txBox="1"/>
          <p:nvPr/>
        </p:nvSpPr>
        <p:spPr>
          <a:xfrm>
            <a:off x="548640" y="17373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IAL, AAL and FAL are each chosen from the risk assessment. They do not have to match.</a:t>
            </a:r>
            <a:endParaRPr lang="en-US" sz="1600" dirty="0"/>
          </a:p>
        </p:txBody>
      </p:sp>
      <p:graphicFrame>
        <p:nvGraphicFramePr>
          <p:cNvPr id="11" name="Level example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68880"/>
          <a:ext cx="11064240" cy="914400"/>
        </p:xfrm>
        <a:graphic>
          <a:graphicData uri="http://schemas.openxmlformats.org/drawingml/2006/table">
            <a:tbl>
              <a:tblPr/>
              <a:tblGrid>
                <a:gridCol w="5029200"/>
                <a:gridCol w="2011680"/>
                <a:gridCol w="2011680"/>
                <a:gridCol w="2011680"/>
              </a:tblGrid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2"/>
                          </a:solidFill>
                        </a:rPr>
                        <a:t>Example service</a:t>
                      </a:r>
                      <a:endParaRPr lang="en-US" sz="1300" dirty="0"/>
                    </a:p>
                  </a:txBody>
                  <a:tcPr marL="109728" marR="109728" marT="109728" marB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2"/>
                          </a:solidFill>
                        </a:rPr>
                        <a:t>IAL</a:t>
                      </a:r>
                      <a:endParaRPr lang="en-US" sz="1300" dirty="0"/>
                    </a:p>
                  </a:txBody>
                  <a:tcPr marL="109728" marR="109728" marT="109728" marB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2"/>
                          </a:solidFill>
                        </a:rPr>
                        <a:t>AAL</a:t>
                      </a:r>
                      <a:endParaRPr lang="en-US" sz="1300" dirty="0"/>
                    </a:p>
                  </a:txBody>
                  <a:tcPr marL="109728" marR="109728" marT="109728" marB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2"/>
                          </a:solidFill>
                        </a:rPr>
                        <a:t>FAL</a:t>
                      </a:r>
                      <a:endParaRPr lang="en-US" sz="1300" dirty="0"/>
                    </a:p>
                  </a:txBody>
                  <a:tcPr marL="109728" marR="109728" marT="109728" marB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Public information portal</a:t>
                      </a:r>
                      <a:endParaRPr lang="en-US" sz="1600" dirty="0"/>
                    </a:p>
                  </a:txBody>
                  <a:tcPr marL="109728" marR="109728" marT="109728" marB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IAL1</a:t>
                      </a:r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109728" marB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AAL1</a:t>
                      </a:r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109728" marB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FAL1</a:t>
                      </a:r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109728" marB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Benefits application</a:t>
                      </a:r>
                      <a:endParaRPr lang="en-US" sz="1600" dirty="0"/>
                    </a:p>
                  </a:txBody>
                  <a:tcPr marL="109728" marR="109728" marT="109728" marB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IAL2</a:t>
                      </a:r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109728" marB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AAL2</a:t>
                      </a:r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109728" marB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FAL1</a:t>
                      </a:r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109728" marB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Privileged admin console</a:t>
                      </a:r>
                      <a:endParaRPr lang="en-US" sz="1600" dirty="0"/>
                    </a:p>
                  </a:txBody>
                  <a:tcPr marL="109728" marR="109728" marT="109728" marB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IAL2</a:t>
                      </a:r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109728" marB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AAL3</a:t>
                      </a:r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109728" marB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FAL2</a:t>
                      </a:r>
                      <a:endParaRPr lang="en-US" sz="16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109728" marB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6" name="Table note"/>
          <p:cNvSpPr txBox="1"/>
          <p:nvPr/>
        </p:nvSpPr>
        <p:spPr>
          <a:xfrm>
            <a:off x="548640" y="55321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Illustrative examples only. Each organization sets its own levels through the DIRM process.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1371600" y="4160520"/>
            <a:ext cx="9445752" cy="7315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Digital identity, explained</a:t>
            </a:r>
            <a:endParaRPr lang="en-US" sz="32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1371600" y="4937760"/>
            <a:ext cx="9445752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ctr" indent="0" marL="0">
              <a:buNone/>
            </a:pPr>
            <a:r>
              <a:rPr lang="en-US" sz="1600" spc="200" kern="0" dirty="0">
                <a:solidFill>
                  <a:schemeClr val="accent2"/>
                </a:solidFill>
              </a:rPr>
              <a:t>EXPLAINED FROM NIST SP 800-63-4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THE STANDARD · THE SUITE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Four volumes, and who uses each</a:t>
            </a:r>
            <a:endParaRPr lang="en-US" sz="3600" dirty="0"/>
          </a:p>
        </p:txBody>
      </p:sp>
      <p:sp>
        <p:nvSpPr>
          <p:cNvPr id="4" name="Intro"/>
          <p:cNvSpPr txBox="1"/>
          <p:nvPr/>
        </p:nvSpPr>
        <p:spPr>
          <a:xfrm>
            <a:off x="548640" y="173736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Organizations select one assurance level per function. xAL is the generic name for IAL, AAL and FAL; each has three levels.</a:t>
            </a:r>
          </a:p>
        </p:txBody>
      </p:sp>
      <p:graphicFrame>
        <p:nvGraphicFramePr>
          <p:cNvPr id="11" name="Four volumes, and who uses each table"/>
          <p:cNvGraphicFramePr>
            <a:graphicFrameLocks noGrp="1"/>
          </p:cNvGraphicFramePr>
          <p:nvPr/>
        </p:nvGraphicFramePr>
        <p:xfrm>
          <a:off x="548640" y="2286000"/>
          <a:ext cx="11064240" cy="3088640"/>
        </p:xfrm>
        <a:graphic>
          <a:graphicData uri="http://schemas.openxmlformats.org/drawingml/2006/table">
            <a:tbl>
              <a:tblPr firstRow="1"/>
              <a:tblGrid>
                <a:gridCol w="1643204"/>
                <a:gridCol w="5039159"/>
                <a:gridCol w="1424110"/>
                <a:gridCol w="2957767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Volume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What it covers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Levels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Main users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SP 800-63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Digital identity model, risk management (DIRM), selecting and tailoring assurance levels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Selects all xALs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Relying parties, risk owners, authorizing officials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SP 800-63A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Identity proofing, remote or in-person enrollment, subscriber accounts, binding authenticators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IAL1 to IAL3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Credential service providers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SP 800-63B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Authenticator types and characteristics, authentication process, authenticator life cycle (loss, theft)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AAL1 to AAL3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Verifiers and CSPs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SP 800-63C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Federated architectures, assertions, attribute release, subscriber-controlled wallets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FAL1 to FAL3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Identity providers and relying parties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8" name="Table note"/>
          <p:cNvSpPr txBox="1"/>
          <p:nvPr/>
        </p:nvSpPr>
        <p:spPr>
          <a:xfrm>
            <a:off x="548640" y="55321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Each volume contains normative (mandatory) and informative material. SP 800-63-4 supersedes SP 800-63-3.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THE STANDARD · SCOPE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What the guidelines cover</a:t>
            </a:r>
            <a:endParaRPr lang="en-US" sz="3600" dirty="0"/>
          </a:p>
        </p:txBody>
      </p:sp>
      <p:graphicFrame>
        <p:nvGraphicFramePr>
          <p:cNvPr id="11" name="What the guidelines cover table"/>
          <p:cNvGraphicFramePr>
            <a:graphicFrameLocks noGrp="1"/>
          </p:cNvGraphicFramePr>
          <p:nvPr/>
        </p:nvGraphicFramePr>
        <p:xfrm>
          <a:off x="548640" y="1737360"/>
          <a:ext cx="6766560" cy="3211703"/>
        </p:xfrm>
        <a:graphic>
          <a:graphicData uri="http://schemas.openxmlformats.org/drawingml/2006/table">
            <a:tbl>
              <a:tblPr firstRow="1"/>
              <a:tblGrid>
                <a:gridCol w="2377440"/>
                <a:gridCol w="1280160"/>
                <a:gridCol w="3108960"/>
              </a:tblGrid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2"/>
                          </a:solidFill>
                        </a:rPr>
                        <a:t>Area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2"/>
                          </a:solidFill>
                        </a:rPr>
                        <a:t>Status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2"/>
                          </a:solidFill>
                        </a:rPr>
                        <a:t>Detail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Online services needing identity assurance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In scope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Public, business partners, employees and contractors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Subjects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In scope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Natural persons only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Federal employee systems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In scope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FIPS 201 (PIV) extends the guidelines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Private sector, state, local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Optional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May adopt where appropriate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National security systems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Excluded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As defined in 44 U.S.C. § 3552(b)(6)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Physical access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Not addressed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Processes can be applied where appropriate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Machine-to-machine, IoT, APIs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Not addressed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Not explicitly covered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5" name="Side card"/>
          <p:cNvSpPr/>
          <p:nvPr/>
        </p:nvSpPr>
        <p:spPr>
          <a:xfrm>
            <a:off x="7589520" y="1737360"/>
            <a:ext cx="4023360" cy="3383280"/>
          </a:xfrm>
          <a:prstGeom prst="roundRect">
            <a:avLst>
              <a:gd name="adj" fmla="val 2727"/>
            </a:avLst>
          </a:prstGeom>
          <a:solidFill>
            <a:schemeClr val="tx2"/>
          </a:solidFill>
          <a:ln w="9525">
            <a:solidFill>
              <a:schemeClr val="accent1"/>
            </a:solidFill>
          </a:ln>
        </p:spPr>
      </p:sp>
      <p:sp>
        <p:nvSpPr>
          <p:cNvPr id="6" name="Side card head"/>
          <p:cNvSpPr txBox="1"/>
          <p:nvPr/>
        </p:nvSpPr>
        <p:spPr>
          <a:xfrm>
            <a:off x="7863840" y="19659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Four lenses on every decision</a:t>
            </a:r>
          </a:p>
        </p:txBody>
      </p:sp>
      <p:sp>
        <p:nvSpPr>
          <p:cNvPr id="7" name="Side card body"/>
          <p:cNvSpPr txBox="1"/>
          <p:nvPr/>
        </p:nvSpPr>
        <p:spPr>
          <a:xfrm>
            <a:off x="7863840" y="2468880"/>
            <a:ext cx="3474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Security, fraud and threat prevention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Privacy: collection, retention and minimization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Customer experience and usability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Risk to individuals, communities and other organizations, not only the provider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THE DIGITAL IDENTITY MODEL · ROLES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Who does what</a:t>
            </a:r>
            <a:endParaRPr lang="en-US" sz="3600" dirty="0"/>
          </a:p>
        </p:txBody>
      </p:sp>
      <p:graphicFrame>
        <p:nvGraphicFramePr>
          <p:cNvPr id="11" name="Who does what table"/>
          <p:cNvGraphicFramePr>
            <a:graphicFrameLocks noGrp="1"/>
          </p:cNvGraphicFramePr>
          <p:nvPr/>
        </p:nvGraphicFramePr>
        <p:xfrm>
          <a:off x="548640" y="1737360"/>
          <a:ext cx="11064240" cy="3806698"/>
        </p:xfrm>
        <a:graphic>
          <a:graphicData uri="http://schemas.openxmlformats.org/drawingml/2006/table">
            <a:tbl>
              <a:tblPr firstRow="1"/>
              <a:tblGrid>
                <a:gridCol w="1971845"/>
                <a:gridCol w="5696440"/>
                <a:gridCol w="3395955"/>
              </a:tblGrid>
              <a:tr h="34137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2"/>
                          </a:solidFill>
                        </a:rPr>
                        <a:t>Role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2"/>
                          </a:solidFill>
                        </a:rPr>
                        <a:t>Function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2"/>
                          </a:solidFill>
                        </a:rPr>
                        <a:t>Owns or maintains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4137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Applicant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Subject being identity-proofed and enrolled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Identity evidence and attributes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4137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Subscriber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Subject who completed proofing and enrollment, or authenticated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Their authenticators; must guard them and follow CSP policy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4137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Claimant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Subject making a claim to be authenticated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Possession and control of the authenticator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4137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CSP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Proofs applicants, enrolls them, creates the subscriber account, binds authenticators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Subscriber account, status, enrollment records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4137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Verifier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Confirms possession and control of authenticators; checks binding and that the account is active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The authentication result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4137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IdP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In federation, manages primary authenticators and issues assertions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Federated identifiers, attribute-release policy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4137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RP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Online service that relies on the verifier or IdP result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Access and authorization decisions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8" name="Table note"/>
          <p:cNvSpPr txBox="1"/>
          <p:nvPr/>
        </p:nvSpPr>
        <p:spPr>
          <a:xfrm>
            <a:off x="548640" y="55321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CSP, verifier and IdP are functions: one entity can perform all of them, or they can be split across several.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THE DIGITAL IDENTITY MODEL · DEPLOYMENT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Three ways to deploy it</a:t>
            </a:r>
            <a:endParaRPr lang="en-US" sz="3600" dirty="0"/>
          </a:p>
        </p:txBody>
      </p:sp>
      <p:graphicFrame>
        <p:nvGraphicFramePr>
          <p:cNvPr id="11" name="Three ways to deploy it table"/>
          <p:cNvGraphicFramePr>
            <a:graphicFrameLocks noGrp="1"/>
          </p:cNvGraphicFramePr>
          <p:nvPr/>
        </p:nvGraphicFramePr>
        <p:xfrm>
          <a:off x="548640" y="1737360"/>
          <a:ext cx="11064240" cy="3204464"/>
        </p:xfrm>
        <a:graphic>
          <a:graphicData uri="http://schemas.openxmlformats.org/drawingml/2006/table">
            <a:tbl>
              <a:tblPr firstRow="1"/>
              <a:tblGrid>
                <a:gridCol w="2519579"/>
                <a:gridCol w="2190939"/>
                <a:gridCol w="4053236"/>
                <a:gridCol w="2300486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Model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Acts as IdP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How it flows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Fits when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Non-federated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No IdP; the RP performs the verifier function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Proof and enroll at CSP, then the RP authenticates the claimant and checks the binding with the CSP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One organization serving its own users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Federated, general-purpose IdP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IdP (holds CSP and verifier functions)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RP requests authentication; IdP verifies and sends an assertion and attributes over a federation protocol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Many RPs, central account life cycle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Subscriber-controlled wallet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The user's wallet, on a device or hosted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CSP issues an attribute bundle into the wallet; the wallet presents an assertion; the RP trusts the CSP through a federation authority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mDL and verifiable-credential ecosystems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8" name="Table note"/>
          <p:cNvSpPr txBox="1"/>
          <p:nvPr/>
        </p:nvSpPr>
        <p:spPr>
          <a:xfrm>
            <a:off x="548640" y="55321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Wallet model in three-party terms: the CSP is the issuer, the wallet is the holder, the RP is the verifier. An attribute bundle is what other specs call a credential.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THE DIGITAL IDENTITY MODEL · FEDERATION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When federation is the better choice</a:t>
            </a:r>
            <a:endParaRPr lang="en-US" sz="3600" dirty="0"/>
          </a:p>
        </p:txBody>
      </p:sp>
      <p:graphicFrame>
        <p:nvGraphicFramePr>
          <p:cNvPr id="11" name="When federation is the better choice table"/>
          <p:cNvGraphicFramePr>
            <a:graphicFrameLocks noGrp="1"/>
          </p:cNvGraphicFramePr>
          <p:nvPr/>
        </p:nvGraphicFramePr>
        <p:xfrm>
          <a:off x="548640" y="1737360"/>
          <a:ext cx="6766560" cy="3806063"/>
        </p:xfrm>
        <a:graphic>
          <a:graphicData uri="http://schemas.openxmlformats.org/drawingml/2006/table">
            <a:tbl>
              <a:tblPr firstRow="1"/>
              <a:tblGrid>
                <a:gridCol w="2743200"/>
                <a:gridCol w="4023360"/>
              </a:tblGrid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2"/>
                          </a:solidFill>
                        </a:rPr>
                        <a:t>Situation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2"/>
                          </a:solidFill>
                        </a:rPr>
                        <a:t>Why federation helps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Users already hold a suitable authenticator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Reuse an authenticator at or above the required AAL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Several authenticator types are needed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The IdP supports them all; the RP integrates once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No account-management infrastructure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Recovery, issuance and help desk stay with the IdP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Authenticators will change over time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Upgrade at the IdP without changing the RP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Many platforms and languages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Network protocols work across environments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Users come from several communities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Accept each community's existing identity system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Central life-cycle control needed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Revoke accounts and bind authenticators in one place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5" name="Side card"/>
          <p:cNvSpPr/>
          <p:nvPr/>
        </p:nvSpPr>
        <p:spPr>
          <a:xfrm>
            <a:off x="7589520" y="1737360"/>
            <a:ext cx="4023360" cy="3501578"/>
          </a:xfrm>
          <a:prstGeom prst="roundRect">
            <a:avLst>
              <a:gd name="adj" fmla="val 2727"/>
            </a:avLst>
          </a:prstGeom>
          <a:solidFill>
            <a:schemeClr val="tx2"/>
          </a:solidFill>
          <a:ln w="9525">
            <a:solidFill>
              <a:schemeClr val="accent1"/>
            </a:solidFill>
          </a:ln>
        </p:spPr>
      </p:sp>
      <p:sp>
        <p:nvSpPr>
          <p:cNvPr id="6" name="Side card head"/>
          <p:cNvSpPr txBox="1"/>
          <p:nvPr/>
        </p:nvSpPr>
        <p:spPr>
          <a:xfrm>
            <a:off x="7863840" y="19659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Accept federated attributes when</a:t>
            </a:r>
          </a:p>
        </p:txBody>
      </p:sp>
      <p:sp>
        <p:nvSpPr>
          <p:cNvPr id="7" name="Side card body"/>
          <p:cNvSpPr txBox="1"/>
          <p:nvPr/>
        </p:nvSpPr>
        <p:spPr>
          <a:xfrm>
            <a:off x="7863840" y="2468880"/>
            <a:ext cx="3474720" cy="2587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Pseudonymity is required or important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Access needs a defined list of attributes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A derived value is enough (e.g. over 18, not a birth date)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You are not the authoritative source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Attributes are needed only temporarily, not retained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IDENTITY ASSURANCE · IAL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IAL levels side by side</a:t>
            </a:r>
            <a:endParaRPr lang="en-US" sz="3600" dirty="0"/>
          </a:p>
        </p:txBody>
      </p:sp>
      <p:graphicFrame>
        <p:nvGraphicFramePr>
          <p:cNvPr id="11" name="IAL levels side by side table"/>
          <p:cNvGraphicFramePr>
            <a:graphicFrameLocks noGrp="1"/>
          </p:cNvGraphicFramePr>
          <p:nvPr/>
        </p:nvGraphicFramePr>
        <p:xfrm>
          <a:off x="548640" y="1737360"/>
          <a:ext cx="11064240" cy="3850005"/>
        </p:xfrm>
        <a:graphic>
          <a:graphicData uri="http://schemas.openxmlformats.org/drawingml/2006/table">
            <a:tbl>
              <a:tblPr firstRow="1"/>
              <a:tblGrid>
                <a:gridCol w="2190939"/>
                <a:gridCol w="2957767"/>
                <a:gridCol w="2957767"/>
                <a:gridCol w="2957767"/>
              </a:tblGrid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400"/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IAL1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IAL2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IAL3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Requirement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Core attributes validated against authoritative or credible sources and linked to the applicant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Additional evidence; more rigorous validation and verification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On-site attended session with a trained proofing agent; at least one biometric collected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Protects against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Highly scalable attacks, synthetic identities, use of stolen personal data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Scaled and targeted attacks, basic evidence falsification and theft, basic social engineering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Sophisticated attacks, advanced falsification, theft and repudiation, advanced social engineering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User can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View or change own limited personal data; cannot commit fraud directly; payments need a manual step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Change financial details; view others' personal data; access proprietary data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Reach many highly sensitive records, admin access, or bulk data where a breach is a major incident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Selected when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Impact is Low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Impact is Moderate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Impact is High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8" name="Table note"/>
          <p:cNvSpPr txBox="1"/>
          <p:nvPr/>
        </p:nvSpPr>
        <p:spPr>
          <a:xfrm>
            <a:off x="548640" y="55321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Change from Rev 3: IAL1 is now a real proofing level. A service that needs no proofing simply has no IAL.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IDENTITY ASSURANCE · PROCESS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How a CSP proofs an applicant</a:t>
            </a:r>
            <a:endParaRPr lang="en-US" sz="3600" dirty="0"/>
          </a:p>
        </p:txBody>
      </p:sp>
      <p:graphicFrame>
        <p:nvGraphicFramePr>
          <p:cNvPr id="11" name="How a CSP proofs an applicant table"/>
          <p:cNvGraphicFramePr>
            <a:graphicFrameLocks noGrp="1"/>
          </p:cNvGraphicFramePr>
          <p:nvPr/>
        </p:nvGraphicFramePr>
        <p:xfrm>
          <a:off x="548640" y="1737360"/>
          <a:ext cx="6766560" cy="3877437"/>
        </p:xfrm>
        <a:graphic>
          <a:graphicData uri="http://schemas.openxmlformats.org/drawingml/2006/table">
            <a:tbl>
              <a:tblPr firstRow="1"/>
              <a:tblGrid>
                <a:gridCol w="1645920"/>
                <a:gridCol w="5120640"/>
              </a:tblGrid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Stage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What the CSP does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Collect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Requests identity evidence and attributes, online or in person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Resolve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Uniquely distinguishes the applicant within the population served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Validate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Confirms the evidence is genuine and the attributes are accurate against authoritative or credible sources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Verify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Links the validated identity to the person undergoing proofing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Enroll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Creates a unique subscriber account and binds one or more authenticators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Retain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Keeps records under retention and disposal rules, with privacy minimization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5" name="Side card"/>
          <p:cNvSpPr/>
          <p:nvPr/>
        </p:nvSpPr>
        <p:spPr>
          <a:xfrm>
            <a:off x="7589520" y="1737360"/>
            <a:ext cx="4023360" cy="3567242"/>
          </a:xfrm>
          <a:prstGeom prst="roundRect">
            <a:avLst>
              <a:gd name="adj" fmla="val 2727"/>
            </a:avLst>
          </a:prstGeom>
          <a:solidFill>
            <a:schemeClr val="tx2"/>
          </a:solidFill>
          <a:ln w="9525">
            <a:solidFill>
              <a:schemeClr val="accent1"/>
            </a:solidFill>
          </a:ln>
        </p:spPr>
      </p:sp>
      <p:sp>
        <p:nvSpPr>
          <p:cNvPr id="6" name="Side card head"/>
          <p:cNvSpPr txBox="1"/>
          <p:nvPr/>
        </p:nvSpPr>
        <p:spPr>
          <a:xfrm>
            <a:off x="7863840" y="19659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Is proofing needed at all?</a:t>
            </a:r>
          </a:p>
        </p:txBody>
      </p:sp>
      <p:sp>
        <p:nvSpPr>
          <p:cNvPr id="7" name="Side card body"/>
          <p:cNvSpPr txBox="1"/>
          <p:nvPr/>
        </p:nvSpPr>
        <p:spPr>
          <a:xfrm>
            <a:off x="7863840" y="2468880"/>
            <a:ext cx="3474720" cy="2652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No personal information needed: no IAL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Self-asserted attributes acceptable: no IAL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Harm from self-asserted data insignificant: no IAL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Otherwise pick IAL from impact: Low = 1, Moderate = 2, High = 3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Document the decision for each user group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AUTHENTICATION ASSURANCE · AAL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AAL levels side by side</a:t>
            </a:r>
            <a:endParaRPr lang="en-US" sz="3600" dirty="0"/>
          </a:p>
        </p:txBody>
      </p:sp>
      <p:graphicFrame>
        <p:nvGraphicFramePr>
          <p:cNvPr id="11" name="AAL levels side by side table"/>
          <p:cNvGraphicFramePr>
            <a:graphicFrameLocks noGrp="1"/>
          </p:cNvGraphicFramePr>
          <p:nvPr/>
        </p:nvGraphicFramePr>
        <p:xfrm>
          <a:off x="548640" y="1737360"/>
          <a:ext cx="11064240" cy="3877437"/>
        </p:xfrm>
        <a:graphic>
          <a:graphicData uri="http://schemas.openxmlformats.org/drawingml/2006/table">
            <a:tbl>
              <a:tblPr firstRow="1"/>
              <a:tblGrid>
                <a:gridCol w="2190939"/>
                <a:gridCol w="2957767"/>
                <a:gridCol w="2957767"/>
                <a:gridCol w="2957767"/>
              </a:tblGrid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400"/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AAL1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AAL2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AAL3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Confidence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Basic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High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Very high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Factors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Single-factor or MFA; MFA should be offered and encouraged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Two distinct factors required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Proof of a key via cryptographic protocol plus activation factor or password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Cryptography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Secure authentication protocol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Approved cryptography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Approved cryptography; public-key authenticator with non-exportable private key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Phishing resistance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Not required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Must be offered as an option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Required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Protects against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Password-focused attacks (minimal)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Theft of any single secret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Phishing and verifier compromise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User can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Only profile or preference data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View or change own personal data; limited proprietary data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Highly sensitive data; privileged access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8" name="Table note"/>
          <p:cNvSpPr txBox="1"/>
          <p:nvPr/>
        </p:nvSpPr>
        <p:spPr>
          <a:xfrm>
            <a:off x="548640" y="55321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EO 13681: services that make personal data accessible to citizens need MFA, so AAL2 is the practical minimum.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AUTHENTICATION ASSURANCE · AUTHENTICATORS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What counts as an authenticator</a:t>
            </a:r>
            <a:endParaRPr lang="en-US" sz="3600" dirty="0"/>
          </a:p>
        </p:txBody>
      </p:sp>
      <p:graphicFrame>
        <p:nvGraphicFramePr>
          <p:cNvPr id="11" name="What counts as an authenticator table"/>
          <p:cNvGraphicFramePr>
            <a:graphicFrameLocks noGrp="1"/>
          </p:cNvGraphicFramePr>
          <p:nvPr/>
        </p:nvGraphicFramePr>
        <p:xfrm>
          <a:off x="548640" y="1737360"/>
          <a:ext cx="6766560" cy="3877437"/>
        </p:xfrm>
        <a:graphic>
          <a:graphicData uri="http://schemas.openxmlformats.org/drawingml/2006/table">
            <a:tbl>
              <a:tblPr firstRow="1"/>
              <a:tblGrid>
                <a:gridCol w="2377440"/>
                <a:gridCol w="1280160"/>
                <a:gridCol w="3108960"/>
              </a:tblGrid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Item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Accepted?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accent2"/>
                          </a:solidFill>
                        </a:rPr>
                        <a:t>Rule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Password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Yes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Something you know; single factor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Device holding a cryptographic key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Yes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Something you have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Biometric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Only in MFA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Never alone; pair it with a physical authenticator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Password plus PIN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Single factor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Both are something you know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Knowledge-based questions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No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Not a secret, so not acceptable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Activation secret (e.g. PIV PIN)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Yes, locally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Unlocks a stored key; never leaves the device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5" name="Side card"/>
          <p:cNvSpPr/>
          <p:nvPr/>
        </p:nvSpPr>
        <p:spPr>
          <a:xfrm>
            <a:off x="7589520" y="1737360"/>
            <a:ext cx="4023360" cy="3567242"/>
          </a:xfrm>
          <a:prstGeom prst="roundRect">
            <a:avLst>
              <a:gd name="adj" fmla="val 2727"/>
            </a:avLst>
          </a:prstGeom>
          <a:solidFill>
            <a:schemeClr val="tx2"/>
          </a:solidFill>
          <a:ln w="9525">
            <a:solidFill>
              <a:schemeClr val="accent1"/>
            </a:solidFill>
          </a:ln>
        </p:spPr>
      </p:sp>
      <p:sp>
        <p:nvSpPr>
          <p:cNvPr id="6" name="Side card head"/>
          <p:cNvSpPr txBox="1"/>
          <p:nvPr/>
        </p:nvSpPr>
        <p:spPr>
          <a:xfrm>
            <a:off x="7863840" y="19659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Every authenticator holds a secret</a:t>
            </a:r>
          </a:p>
        </p:txBody>
      </p:sp>
      <p:sp>
        <p:nvSpPr>
          <p:cNvPr id="7" name="Side card body"/>
          <p:cNvSpPr txBox="1"/>
          <p:nvPr/>
        </p:nvSpPr>
        <p:spPr>
          <a:xfrm>
            <a:off x="7863840" y="2468880"/>
            <a:ext cx="3474720" cy="2652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Asymmetric key pair: private key stays on the authenticator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Shared secrets: symmetric keys, OTP seeds, passwords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Multi-factor means distinct factor types, not more of the same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Well-designed protocols limit damage from fake verifiers (phishing)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AUTHENTICATION ASSURANCE · OTP AND PASSKEYS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SMS, email, TOTP and passkeys compared</a:t>
            </a:r>
            <a:endParaRPr lang="en-US" sz="3600" dirty="0"/>
          </a:p>
        </p:txBody>
      </p:sp>
      <p:graphicFrame>
        <p:nvGraphicFramePr>
          <p:cNvPr id="11" name="SMS, email, TOTP and passkeys compared table"/>
          <p:cNvGraphicFramePr>
            <a:graphicFrameLocks noGrp="1"/>
          </p:cNvGraphicFramePr>
          <p:nvPr/>
        </p:nvGraphicFramePr>
        <p:xfrm>
          <a:off x="548640" y="1737360"/>
          <a:ext cx="11064240" cy="3460496"/>
        </p:xfrm>
        <a:graphic>
          <a:graphicData uri="http://schemas.openxmlformats.org/drawingml/2006/table">
            <a:tbl>
              <a:tblPr firstRow="1"/>
              <a:tblGrid>
                <a:gridCol w="2545754"/>
                <a:gridCol w="2545754"/>
                <a:gridCol w="1370791"/>
                <a:gridCol w="1664532"/>
                <a:gridCol w="2937409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Authenticator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SP 800-63B-4 status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Highest AAL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Phishing-resistant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Main risks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SMS or voice OTP (PSTN)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Restricted: allowed only with conditions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AAL2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No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SIM swap, number porting, interception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Email OTP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Prohibited: SHALL NOT be used for out-of-band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None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No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Mailbox takeover, not proof of a device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Authenticator app (TOTP)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Allowed, not restricted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AAL2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No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Real-time phishing relay of the code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Synced passkey (FIDO2)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Allowed as syncable authenticator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AAL2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accent2"/>
                          </a:solidFill>
                        </a:rPr>
                        <a:t>Yes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Cloud account that holds the synced key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Device-bound security key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Allowed, non-exportable key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AAL3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accent2"/>
                          </a:solidFill>
                        </a:rPr>
                        <a:t>Yes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Loss of the device (needs a backup)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8" name="Table note"/>
          <p:cNvSpPr txBox="1"/>
          <p:nvPr/>
        </p:nvSpPr>
        <p:spPr>
          <a:xfrm>
            <a:off x="548640" y="55321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NIST: “OTP authentication is not phishing-resistant.” Synced keys are exportable, so syncable authenticators stop at AAL2.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AUTHENTICATION ASSURANCE · RESTRICTED AUTHENTICATORS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Using SMS OTP and still meeting AAL2</a:t>
            </a:r>
            <a:endParaRPr lang="en-US" sz="3600" dirty="0"/>
          </a:p>
        </p:txBody>
      </p:sp>
      <p:sp>
        <p:nvSpPr>
          <p:cNvPr id="4" name="Intro"/>
          <p:cNvSpPr txBox="1"/>
          <p:nvPr/>
        </p:nvSpPr>
        <p:spPr>
          <a:xfrm>
            <a:off x="548640" y="173736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SMS is not banned at AAL2. A CSP may keep it only if it meets all four conditions.</a:t>
            </a:r>
          </a:p>
        </p:txBody>
      </p:sp>
      <p:graphicFrame>
        <p:nvGraphicFramePr>
          <p:cNvPr id="11" name="Using SMS OTP and still meeting AAL2 table"/>
          <p:cNvGraphicFramePr>
            <a:graphicFrameLocks noGrp="1"/>
          </p:cNvGraphicFramePr>
          <p:nvPr/>
        </p:nvGraphicFramePr>
        <p:xfrm>
          <a:off x="548640" y="2286000"/>
          <a:ext cx="6766560" cy="2357120"/>
        </p:xfrm>
        <a:graphic>
          <a:graphicData uri="http://schemas.openxmlformats.org/drawingml/2006/table">
            <a:tbl>
              <a:tblPr firstRow="1"/>
              <a:tblGrid>
                <a:gridCol w="2743200"/>
                <a:gridCol w="4023360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CSP must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What it means in practice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Offer an alternative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At least one authenticator that is not restricted, e.g. TOTP or a passkey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Give meaningful notice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Tell users the security risks of SMS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Cover it in the risk assessment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Address added risk to subscribers and RPs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Keep a migration plan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Ready for SMS no longer being acceptable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5" name="Side card"/>
          <p:cNvSpPr/>
          <p:nvPr/>
        </p:nvSpPr>
        <p:spPr>
          <a:xfrm>
            <a:off x="7589520" y="2286000"/>
            <a:ext cx="4023360" cy="3108960"/>
          </a:xfrm>
          <a:prstGeom prst="roundRect">
            <a:avLst>
              <a:gd name="adj" fmla="val 2727"/>
            </a:avLst>
          </a:prstGeom>
          <a:solidFill>
            <a:schemeClr val="tx2"/>
          </a:solidFill>
          <a:ln w="9525">
            <a:solidFill>
              <a:schemeClr val="accent1"/>
            </a:solidFill>
          </a:ln>
        </p:spPr>
      </p:sp>
      <p:sp>
        <p:nvSpPr>
          <p:cNvPr id="6" name="Side card head"/>
          <p:cNvSpPr txBox="1"/>
          <p:nvPr/>
        </p:nvSpPr>
        <p:spPr>
          <a:xfrm>
            <a:off x="7863840" y="25146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Common misstatements</a:t>
            </a:r>
          </a:p>
        </p:txBody>
      </p:sp>
      <p:sp>
        <p:nvSpPr>
          <p:cNvPr id="7" name="Side card body"/>
          <p:cNvSpPr txBox="1"/>
          <p:nvPr/>
        </p:nvSpPr>
        <p:spPr>
          <a:xfrm>
            <a:off x="7863840" y="3017520"/>
            <a:ext cx="3474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“SMS breaks AAL2”: it is SMS only, with no alternative, that fails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“Email OTP is restricted”: it is prohibited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“TOTP is phishing-resistant”: it is not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“AAL2 mandates phishing resistance”: AAL2 must offer it; AAL3 requires it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AUTHENTICATION ASSURANCE · RECOMMENDED PATH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From SMS and email OTP to passkeys</a:t>
            </a:r>
            <a:endParaRPr lang="en-US" sz="3600" dirty="0"/>
          </a:p>
        </p:txBody>
      </p:sp>
      <p:graphicFrame>
        <p:nvGraphicFramePr>
          <p:cNvPr id="11" name="From SMS and email OTP to passkeys table"/>
          <p:cNvGraphicFramePr>
            <a:graphicFrameLocks noGrp="1"/>
          </p:cNvGraphicFramePr>
          <p:nvPr/>
        </p:nvGraphicFramePr>
        <p:xfrm>
          <a:off x="548640" y="1737360"/>
          <a:ext cx="11064240" cy="2357120"/>
        </p:xfrm>
        <a:graphic>
          <a:graphicData uri="http://schemas.openxmlformats.org/drawingml/2006/table">
            <a:tbl>
              <a:tblPr firstRow="1"/>
              <a:tblGrid>
                <a:gridCol w="2895315"/>
                <a:gridCol w="4032760"/>
                <a:gridCol w="4136164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Current flow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Gap against SP 800-63B-4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Recommended change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Email OTP as a factor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Not permitted for out-of-band authentication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Remove; keep email for notifications only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SMS OTP as the only option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Restricted conditions not met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Add TOTP and passkeys; notify users; record risk; plan migration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No phishing-resistant option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AAL2 verifiers must offer one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Offer synced passkeys (WebAuthn)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Privileged or AAL3 users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Synced passkeys cannot reach AAL3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Issue device-bound FIDO2 keys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8" name="Table note"/>
          <p:cNvSpPr txBox="1"/>
          <p:nvPr/>
        </p:nvSpPr>
        <p:spPr>
          <a:xfrm>
            <a:off x="548640" y="55321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Order of preference: device-bound key (AAL3) &gt; synced passkey &gt; TOTP &gt; SMS (restricted). Email OTP is not an authenticator.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FEDERATION ASSURANCE · FAL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FAL levels side by side</a:t>
            </a:r>
            <a:endParaRPr lang="en-US" sz="3600" dirty="0"/>
          </a:p>
        </p:txBody>
      </p:sp>
      <p:graphicFrame>
        <p:nvGraphicFramePr>
          <p:cNvPr id="11" name="FAL levels side by side table"/>
          <p:cNvGraphicFramePr>
            <a:graphicFrameLocks noGrp="1"/>
          </p:cNvGraphicFramePr>
          <p:nvPr/>
        </p:nvGraphicFramePr>
        <p:xfrm>
          <a:off x="548640" y="1737360"/>
          <a:ext cx="11064240" cy="3704336"/>
        </p:xfrm>
        <a:graphic>
          <a:graphicData uri="http://schemas.openxmlformats.org/drawingml/2006/table">
            <a:tbl>
              <a:tblPr firstRow="1"/>
              <a:tblGrid>
                <a:gridCol w="2190939"/>
                <a:gridCol w="2957767"/>
                <a:gridCol w="2957767"/>
                <a:gridCol w="2957767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500"/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FAL1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FAL2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FAL3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Protection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Basic; supports wide range of deployments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High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Very high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Main threat stopped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Forged assertions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Forged assertions and injection attacks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Compromise of the IdP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Confidence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Assertion came from the IdP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Assertion cannot be slipped into the flow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Information matches what the CSP and IdP established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User can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No sensitive personal data; profile or preferences only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Personal or sensitive data, with AAL2 or above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Classified or highly sensitive services; mainly attribute exchange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Selected when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Impact is Low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Impact is Moderate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Impact is High, after an IdP-compromise assessment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8" name="Table note"/>
          <p:cNvSpPr txBox="1"/>
          <p:nvPr/>
        </p:nvSpPr>
        <p:spPr>
          <a:xfrm>
            <a:off x="548640" y="55321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At High impact the starting point is FAL2 or FAL3, never automatically FAL3. Detailed requirements are in SP 800-63C.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FEDERATION ASSURANCE · HIGH IMPACT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Choosing FAL2 or FAL3</a:t>
            </a:r>
            <a:endParaRPr lang="en-US" sz="3600" dirty="0"/>
          </a:p>
        </p:txBody>
      </p:sp>
      <p:sp>
        <p:nvSpPr>
          <p:cNvPr id="4" name="Intro"/>
          <p:cNvSpPr txBox="1"/>
          <p:nvPr/>
        </p:nvSpPr>
        <p:spPr>
          <a:xfrm>
            <a:off x="548640" y="173736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For high-impact services the RP must assess the risk of a compromised IdP before choosing.</a:t>
            </a:r>
          </a:p>
        </p:txBody>
      </p:sp>
      <p:graphicFrame>
        <p:nvGraphicFramePr>
          <p:cNvPr id="11" name="Choosing FAL2 or FAL3 table"/>
          <p:cNvGraphicFramePr>
            <a:graphicFrameLocks noGrp="1"/>
          </p:cNvGraphicFramePr>
          <p:nvPr/>
        </p:nvGraphicFramePr>
        <p:xfrm>
          <a:off x="548640" y="2286000"/>
          <a:ext cx="11064240" cy="2113280"/>
        </p:xfrm>
        <a:graphic>
          <a:graphicData uri="http://schemas.openxmlformats.org/drawingml/2006/table">
            <a:tbl>
              <a:tblPr firstRow="1"/>
              <a:tblGrid>
                <a:gridCol w="3286408"/>
                <a:gridCol w="3834143"/>
                <a:gridCol w="3943690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Consideration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Leans to FAL2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Leans to FAL3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Type of data accessed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Sensitive but recoverable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Classified or highly sensitive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Location of the IdP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Inside your enterprise boundary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External to your enterprise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Bound authenticators or holder-of-key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Not available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Available to the subscriber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Consequence of a forged identity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Serious but contained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Severe, or a major incident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8" name="Table note"/>
          <p:cNvSpPr txBox="1"/>
          <p:nvPr/>
        </p:nvSpPr>
        <p:spPr>
          <a:xfrm>
            <a:off x="548640" y="55321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Illustrative reading of the considerations NIST lists (data type, IdP location, bound authenticators). Record the choice in the DIAS.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DIGITAL IDENTITY RISK MANAGEMENT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Each step and what it produces</a:t>
            </a:r>
            <a:endParaRPr lang="en-US" sz="3600" dirty="0"/>
          </a:p>
        </p:txBody>
      </p:sp>
      <p:graphicFrame>
        <p:nvGraphicFramePr>
          <p:cNvPr id="11" name="Each step and what it produces table"/>
          <p:cNvGraphicFramePr>
            <a:graphicFrameLocks noGrp="1"/>
          </p:cNvGraphicFramePr>
          <p:nvPr/>
        </p:nvGraphicFramePr>
        <p:xfrm>
          <a:off x="548640" y="1737360"/>
          <a:ext cx="11064240" cy="3460496"/>
        </p:xfrm>
        <a:graphic>
          <a:graphicData uri="http://schemas.openxmlformats.org/drawingml/2006/table">
            <a:tbl>
              <a:tblPr firstRow="1"/>
              <a:tblGrid>
                <a:gridCol w="2629126"/>
                <a:gridCol w="5477347"/>
                <a:gridCol w="2957767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Step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Key activities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Required output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1  Define the service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Mission, partners, legal duties, functions, data, user groups, impacted entities, evidence availability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Service description and list of impacted entities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2  Assess impact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Rate harm per impact category for each user group and entity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Impact level per user group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3  Select levels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Map impact to IAL, AAL, FAL; identify baseline controls in A, B, C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Initial xALs and baseline controls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4  Tailor and document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Assess privacy, customer experience, threats; add compensating or supplemental controls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Digital Identity Acceptance Statement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5  Evaluate and improve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Metrics, user feedback, fraud and threat monitoring, redress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Performance metrics and improvements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8" name="Table note"/>
          <p:cNvSpPr txBox="1"/>
          <p:nvPr/>
        </p:nvSpPr>
        <p:spPr>
          <a:xfrm>
            <a:off x="548640" y="55321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Federal RPs SHALL run DIRM for every online service. Steps can be revisited at any time as threats or functions change.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STEP 1 · DEFINE THE ONLINE SERVICE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What the RP must document</a:t>
            </a:r>
            <a:endParaRPr lang="en-US" sz="3600" dirty="0"/>
          </a:p>
        </p:txBody>
      </p:sp>
      <p:graphicFrame>
        <p:nvGraphicFramePr>
          <p:cNvPr id="11" name="What the RP must document table"/>
          <p:cNvGraphicFramePr>
            <a:graphicFrameLocks noGrp="1"/>
          </p:cNvGraphicFramePr>
          <p:nvPr/>
        </p:nvGraphicFramePr>
        <p:xfrm>
          <a:off x="548640" y="1737360"/>
          <a:ext cx="6766560" cy="3141599"/>
        </p:xfrm>
        <a:graphic>
          <a:graphicData uri="http://schemas.openxmlformats.org/drawingml/2006/table">
            <a:tbl>
              <a:tblPr firstRow="1"/>
              <a:tblGrid>
                <a:gridCol w="2743200"/>
                <a:gridCol w="4023360"/>
              </a:tblGrid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2"/>
                          </a:solidFill>
                        </a:rPr>
                        <a:t>Required item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2"/>
                          </a:solidFill>
                        </a:rPr>
                        <a:t>Question it answers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Mission and business objectives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Why does the service exist?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Partner dependencies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Who else does it rely on?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Legal, regulatory, contractual duties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Which rules and privacy obligations apply?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Functionality and data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What can it do, and what data does it process?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User groups and privileges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Who uses it, and what can each group do?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Impacted entities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Who could be harmed, including non-users?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Prior DIRM results, current tech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What exists today?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261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Evidence availability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bg2"/>
                          </a:solidFill>
                        </a:rPr>
                        <a:t>Do users actually hold the required evidence?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5" name="Side card"/>
          <p:cNvSpPr/>
          <p:nvPr/>
        </p:nvSpPr>
        <p:spPr>
          <a:xfrm>
            <a:off x="7589520" y="1737360"/>
            <a:ext cx="4023360" cy="3383280"/>
          </a:xfrm>
          <a:prstGeom prst="roundRect">
            <a:avLst>
              <a:gd name="adj" fmla="val 2727"/>
            </a:avLst>
          </a:prstGeom>
          <a:solidFill>
            <a:schemeClr val="tx2"/>
          </a:solidFill>
          <a:ln w="9525">
            <a:solidFill>
              <a:schemeClr val="accent1"/>
            </a:solidFill>
          </a:ln>
        </p:spPr>
      </p:sp>
      <p:sp>
        <p:nvSpPr>
          <p:cNvPr id="6" name="Side card head"/>
          <p:cNvSpPr txBox="1"/>
          <p:nvPr/>
        </p:nvSpPr>
        <p:spPr>
          <a:xfrm>
            <a:off x="7863840" y="19659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User groups vs impacted entities</a:t>
            </a:r>
          </a:p>
        </p:txBody>
      </p:sp>
      <p:sp>
        <p:nvSpPr>
          <p:cNvPr id="7" name="Side card body"/>
          <p:cNvSpPr txBox="1"/>
          <p:nvPr/>
        </p:nvSpPr>
        <p:spPr>
          <a:xfrm>
            <a:off x="7863840" y="2468880"/>
            <a:ext cx="3474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User groups: who logs in, split by privileges (e.g. citizens, preparers, admins)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Impacted entities: anyone harmed if an imposter gets in, including people who never use the system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Both internal and external entities must be documented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STEP 2 · INITIAL IMPACT ASSESSMENT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Five mandatory impact categories</a:t>
            </a:r>
            <a:endParaRPr lang="en-US" sz="3600" dirty="0"/>
          </a:p>
        </p:txBody>
      </p:sp>
      <p:graphicFrame>
        <p:nvGraphicFramePr>
          <p:cNvPr id="11" name="Five mandatory impact categories table"/>
          <p:cNvGraphicFramePr>
            <a:graphicFrameLocks noGrp="1"/>
          </p:cNvGraphicFramePr>
          <p:nvPr/>
        </p:nvGraphicFramePr>
        <p:xfrm>
          <a:off x="548640" y="1737360"/>
          <a:ext cx="11064240" cy="3704336"/>
        </p:xfrm>
        <a:graphic>
          <a:graphicData uri="http://schemas.openxmlformats.org/drawingml/2006/table">
            <a:tbl>
              <a:tblPr firstRow="1"/>
              <a:tblGrid>
                <a:gridCol w="2738673"/>
                <a:gridCol w="2738673"/>
                <a:gridCol w="2738673"/>
                <a:gridCol w="2848220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Category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Low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Moderate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High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Mission delivery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Primary functions work, with some reduced effectiveness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Primary functions work, with significantly reduced effectiveness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Unable to perform one or more primary functions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Trust, standing, reputation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Limited, short-term inconvenience or embarrassment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Serious short-term or limited long-term damage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Severe or long-term damage to any party or many people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Unauthorized access to information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Limited adverse effect (FIPS 199)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Serious adverse effect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Severe or catastrophic effect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Financial loss or liability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Limited loss to any party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Serious loss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Severe or catastrophic loss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Life, safety, health, environment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Minor, resolves on its own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Significant medical attention or intervention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Severe injury, death, long-term uninhabitability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8" name="Table note"/>
          <p:cNvSpPr txBox="1"/>
          <p:nvPr/>
        </p:nvSpPr>
        <p:spPr>
          <a:xfrm>
            <a:off x="548640" y="55321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Organizations may add categories and finer levels, but must document thresholds and apply them consistently.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STEP 2 · COMBINED IMPACT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One impact level per user group</a:t>
            </a:r>
            <a:endParaRPr lang="en-US" sz="3600" dirty="0"/>
          </a:p>
        </p:txBody>
      </p:sp>
      <p:graphicFrame>
        <p:nvGraphicFramePr>
          <p:cNvPr id="11" name="One impact level per user group table"/>
          <p:cNvGraphicFramePr>
            <a:graphicFrameLocks noGrp="1"/>
          </p:cNvGraphicFramePr>
          <p:nvPr/>
        </p:nvGraphicFramePr>
        <p:xfrm>
          <a:off x="548640" y="1737360"/>
          <a:ext cx="6766560" cy="1985264"/>
        </p:xfrm>
        <a:graphic>
          <a:graphicData uri="http://schemas.openxmlformats.org/drawingml/2006/table">
            <a:tbl>
              <a:tblPr firstRow="1"/>
              <a:tblGrid>
                <a:gridCol w="2194560"/>
                <a:gridCol w="4572000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Method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How it works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High-water mark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Take the highest level across all categories and entities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Weighted average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Weight categories or entities, then average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Custom logic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Any combination that fits mission and priorities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5" name="Side card"/>
          <p:cNvSpPr/>
          <p:nvPr/>
        </p:nvSpPr>
        <p:spPr>
          <a:xfrm>
            <a:off x="7589520" y="1737360"/>
            <a:ext cx="4023360" cy="3383280"/>
          </a:xfrm>
          <a:prstGeom prst="roundRect">
            <a:avLst>
              <a:gd name="adj" fmla="val 2727"/>
            </a:avLst>
          </a:prstGeom>
          <a:solidFill>
            <a:schemeClr val="tx2"/>
          </a:solidFill>
          <a:ln w="9525">
            <a:solidFill>
              <a:schemeClr val="accent1"/>
            </a:solidFill>
          </a:ln>
        </p:spPr>
      </p:sp>
      <p:sp>
        <p:nvSpPr>
          <p:cNvPr id="6" name="Side card head"/>
          <p:cNvSpPr txBox="1"/>
          <p:nvPr/>
        </p:nvSpPr>
        <p:spPr>
          <a:xfrm>
            <a:off x="7863840" y="19659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Rules for the analysis</a:t>
            </a:r>
          </a:p>
        </p:txBody>
      </p:sp>
      <p:sp>
        <p:nvSpPr>
          <p:cNvPr id="7" name="Side card body"/>
          <p:cNvSpPr txBox="1"/>
          <p:nvPr/>
        </p:nvSpPr>
        <p:spPr>
          <a:xfrm>
            <a:off x="7863840" y="2468880"/>
            <a:ext cx="3474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Assess each user group separately, by its transactions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Rate every category for every impacted entity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Consider scale: how many people a transaction affects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Document the method and apply it across all services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The DIRM level can differ from the FISMA impact level</a:t>
            </a:r>
          </a:p>
        </p:txBody>
      </p:sp>
      <p:sp>
        <p:nvSpPr>
          <p:cNvPr id="8" name="Table note"/>
          <p:cNvSpPr txBox="1"/>
          <p:nvPr/>
        </p:nvSpPr>
        <p:spPr>
          <a:xfrm>
            <a:off x="548640" y="55321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Example: a payments system can be FISMA Moderate overall, while guest payers without an account need lower proofing.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STEP 3 · SELECTION RULES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Start levels for each function</a:t>
            </a:r>
            <a:endParaRPr lang="en-US" sz="3600" dirty="0"/>
          </a:p>
        </p:txBody>
      </p:sp>
      <p:graphicFrame>
        <p:nvGraphicFramePr>
          <p:cNvPr id="11" name="Start levels for each function table"/>
          <p:cNvGraphicFramePr>
            <a:graphicFrameLocks noGrp="1"/>
          </p:cNvGraphicFramePr>
          <p:nvPr/>
        </p:nvGraphicFramePr>
        <p:xfrm>
          <a:off x="548640" y="1737360"/>
          <a:ext cx="11064240" cy="2229104"/>
        </p:xfrm>
        <a:graphic>
          <a:graphicData uri="http://schemas.openxmlformats.org/drawingml/2006/table">
            <a:tbl>
              <a:tblPr firstRow="1"/>
              <a:tblGrid>
                <a:gridCol w="1533657"/>
                <a:gridCol w="3615049"/>
                <a:gridCol w="985922"/>
                <a:gridCol w="985922"/>
                <a:gridCol w="1424110"/>
                <a:gridCol w="2519579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Function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Needed when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Low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Mod.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High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Special rule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IAL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Personal information needed and attributes must be validated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IAL1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IAL2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IAL3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No proofing needed means no IAL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AAL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Access to personal data, protected data or accounts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AAL1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AAL2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AAL3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Personal data to citizens needs MFA (EO 13681)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FAL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The service uses federation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FAL1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FAL2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FAL2 or 3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Assess IdP compromise risk at High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8" name="Table note"/>
          <p:cNvSpPr txBox="1"/>
          <p:nvPr/>
        </p:nvSpPr>
        <p:spPr>
          <a:xfrm>
            <a:off x="548640" y="55321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Levels are chosen per user group and need not match: a low-impact service that shows personal data can be IAL1, AAL2, FAL1.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STEP 4 · TAILOR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Four assessments before levels are final</a:t>
            </a:r>
            <a:endParaRPr lang="en-US" sz="3600" dirty="0"/>
          </a:p>
        </p:txBody>
      </p:sp>
      <p:graphicFrame>
        <p:nvGraphicFramePr>
          <p:cNvPr id="11" name="Four assessments before levels are final table"/>
          <p:cNvGraphicFramePr>
            <a:graphicFrameLocks noGrp="1"/>
          </p:cNvGraphicFramePr>
          <p:nvPr/>
        </p:nvGraphicFramePr>
        <p:xfrm>
          <a:off x="548640" y="1737360"/>
          <a:ext cx="6766560" cy="3088640"/>
        </p:xfrm>
        <a:graphic>
          <a:graphicData uri="http://schemas.openxmlformats.org/drawingml/2006/table">
            <a:tbl>
              <a:tblPr firstRow="1"/>
              <a:tblGrid>
                <a:gridCol w="2011680"/>
                <a:gridCol w="4754880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Assessment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What to check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Privacy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Unintended consequences for individuals; use the PTA or PIA as input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Customer experience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Barriers, friction and abandonment; a path for users of all capabilities and means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Threat resistance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Known threats, actors and TTPs, e.g. familial fraud or collusion; may justify tailoring up or down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Cost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Cost-driven changes to levels or controls must be recorded in the DIAS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5" name="Side card"/>
          <p:cNvSpPr/>
          <p:nvPr/>
        </p:nvSpPr>
        <p:spPr>
          <a:xfrm>
            <a:off x="7589520" y="1737360"/>
            <a:ext cx="4023360" cy="3383280"/>
          </a:xfrm>
          <a:prstGeom prst="roundRect">
            <a:avLst>
              <a:gd name="adj" fmla="val 2727"/>
            </a:avLst>
          </a:prstGeom>
          <a:solidFill>
            <a:schemeClr val="tx2"/>
          </a:solidFill>
          <a:ln w="9525">
            <a:solidFill>
              <a:schemeClr val="accent1"/>
            </a:solidFill>
          </a:ln>
        </p:spPr>
      </p:sp>
      <p:sp>
        <p:nvSpPr>
          <p:cNvPr id="6" name="Side card head"/>
          <p:cNvSpPr txBox="1"/>
          <p:nvPr/>
        </p:nvSpPr>
        <p:spPr>
          <a:xfrm>
            <a:off x="7863840" y="19659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Tailoring process SHALL</a:t>
            </a:r>
          </a:p>
        </p:txBody>
      </p:sp>
      <p:sp>
        <p:nvSpPr>
          <p:cNvPr id="7" name="Side card body"/>
          <p:cNvSpPr txBox="1"/>
          <p:nvPr/>
        </p:nvSpPr>
        <p:spPr>
          <a:xfrm>
            <a:off x="7863840" y="2468880"/>
            <a:ext cx="3474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Follow a documented governance approach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Record every decision in the DIAS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Justify any change to the initial xALs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Review the CSP or IdP's own DIAS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300" dirty="0">
                <a:solidFill>
                  <a:schemeClr val="bg2"/>
                </a:solidFill>
              </a:rPr>
              <a:t>Should involve privacy, CX and fraud experts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STEP 4 · CONTROLS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Compensating vs supplemental controls</a:t>
            </a:r>
            <a:endParaRPr lang="en-US" sz="3600" dirty="0"/>
          </a:p>
        </p:txBody>
      </p:sp>
      <p:graphicFrame>
        <p:nvGraphicFramePr>
          <p:cNvPr id="11" name="Compensating vs supplemental controls table"/>
          <p:cNvGraphicFramePr>
            <a:graphicFrameLocks noGrp="1"/>
          </p:cNvGraphicFramePr>
          <p:nvPr/>
        </p:nvGraphicFramePr>
        <p:xfrm>
          <a:off x="548640" y="1737360"/>
          <a:ext cx="11064240" cy="3460496"/>
        </p:xfrm>
        <a:graphic>
          <a:graphicData uri="http://schemas.openxmlformats.org/drawingml/2006/table">
            <a:tbl>
              <a:tblPr firstRow="1"/>
              <a:tblGrid>
                <a:gridCol w="2212848"/>
                <a:gridCol w="4425696"/>
                <a:gridCol w="4425696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500"/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Compensating control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Supplemental control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Purpose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Replaces a baseline SHALL control that cannot be met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Adds protection on top of the baseline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Used when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 control cannot be implemented, or an alternative mitigates the same risk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 specific threat is not covered by the baseline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Example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Federal background check in place of evidence validation against authoritative sources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Phishing-resistant authentication required at AAL2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Example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Stricter auditing on payments when weaker evidence was accepted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Risk scoring with re-proofing on suspicious access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Must document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Control, rationale, comparability, residual risk; CSPs tell RPs before integration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The control and its assessed impact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8" name="Table note"/>
          <p:cNvSpPr txBox="1"/>
          <p:nvPr/>
        </p:nvSpPr>
        <p:spPr>
          <a:xfrm>
            <a:off x="548640" y="55321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Both kinds of control go through the same privacy, customer-experience and threat assessments as the baseline.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STEP 4 · DOCUMENT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What goes in the DIAS</a:t>
            </a:r>
            <a:endParaRPr lang="en-US" sz="3600" dirty="0"/>
          </a:p>
        </p:txBody>
      </p:sp>
      <p:sp>
        <p:nvSpPr>
          <p:cNvPr id="4" name="Intro"/>
          <p:cNvSpPr txBox="1"/>
          <p:nvPr/>
        </p:nvSpPr>
        <p:spPr>
          <a:xfrm>
            <a:off x="548640" y="173736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The Digital Identity Acceptance Statement records the outcome of DIRM.</a:t>
            </a:r>
          </a:p>
        </p:txBody>
      </p:sp>
      <p:graphicFrame>
        <p:nvGraphicFramePr>
          <p:cNvPr id="11" name="What goes in the DIAS table"/>
          <p:cNvGraphicFramePr>
            <a:graphicFrameLocks noGrp="1"/>
          </p:cNvGraphicFramePr>
          <p:nvPr/>
        </p:nvGraphicFramePr>
        <p:xfrm>
          <a:off x="548640" y="2286000"/>
          <a:ext cx="11064240" cy="3100832"/>
        </p:xfrm>
        <a:graphic>
          <a:graphicData uri="http://schemas.openxmlformats.org/drawingml/2006/table">
            <a:tbl>
              <a:tblPr firstRow="1"/>
              <a:tblGrid>
                <a:gridCol w="4381877"/>
                <a:gridCol w="2190939"/>
                <a:gridCol w="2190939"/>
                <a:gridCol w="2300486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Content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RP, own service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CSP or IdP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External service used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Initial impact assessment results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accent2"/>
                          </a:solidFill>
                        </a:rPr>
                        <a:t>Yes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600"/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600"/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Initially assessed xALs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accent2"/>
                          </a:solidFill>
                        </a:rPr>
                        <a:t>Yes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600"/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600"/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Tailored xAL and rationale, if changed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accent2"/>
                          </a:solidFill>
                        </a:rPr>
                        <a:t>Yes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600"/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600"/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Claimed or assessed xAL, with deviation rationale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600"/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accent2"/>
                          </a:solidFill>
                        </a:rPr>
                        <a:t>Yes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accent2"/>
                          </a:solidFill>
                        </a:rPr>
                        <a:t>Yes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Compensating controls, comparability, residual risk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accent2"/>
                          </a:solidFill>
                        </a:rPr>
                        <a:t>Yes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accent2"/>
                          </a:solidFill>
                        </a:rPr>
                        <a:t>Yes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accent2"/>
                          </a:solidFill>
                        </a:rPr>
                        <a:t>Yes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Supplemental controls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accent2"/>
                          </a:solidFill>
                        </a:rPr>
                        <a:t>Yes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accent2"/>
                          </a:solidFill>
                        </a:rPr>
                        <a:t>Yes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accent2"/>
                          </a:solidFill>
                        </a:rPr>
                        <a:t>Yes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8" name="Table note"/>
          <p:cNvSpPr txBox="1"/>
          <p:nvPr/>
        </p:nvSpPr>
        <p:spPr>
          <a:xfrm>
            <a:off x="548640" y="55321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RPs SHALL review a CSP's DIAS and carry relevant parts into their own. Federal agencies should add it to the ATO package.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STEP 5 · CONTINUOUSLY EVALUATE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Keeping the levels right over time</a:t>
            </a:r>
            <a:endParaRPr lang="en-US" sz="3600" dirty="0"/>
          </a:p>
        </p:txBody>
      </p:sp>
      <p:graphicFrame>
        <p:nvGraphicFramePr>
          <p:cNvPr id="11" name="Keeping the levels right over time table"/>
          <p:cNvGraphicFramePr>
            <a:graphicFrameLocks noGrp="1"/>
          </p:cNvGraphicFramePr>
          <p:nvPr/>
        </p:nvGraphicFramePr>
        <p:xfrm>
          <a:off x="548640" y="1737360"/>
          <a:ext cx="6766560" cy="3216656"/>
        </p:xfrm>
        <a:graphic>
          <a:graphicData uri="http://schemas.openxmlformats.org/drawingml/2006/table">
            <a:tbl>
              <a:tblPr firstRow="1"/>
              <a:tblGrid>
                <a:gridCol w="2377440"/>
                <a:gridCol w="4389120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Requirement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What it means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Documented program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Metrics collected, data sources, and how actions are taken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User input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Feedback from people who used the identity system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Threat monitoring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Track new threats and fraud tactics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Effectiveness checks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Regularly test security and fraud detection against them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Redress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Clear, transparent ways to fix errors for users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5" name="Side card"/>
          <p:cNvSpPr/>
          <p:nvPr/>
        </p:nvSpPr>
        <p:spPr>
          <a:xfrm>
            <a:off x="7589520" y="1737360"/>
            <a:ext cx="4023360" cy="3383280"/>
          </a:xfrm>
          <a:prstGeom prst="roundRect">
            <a:avLst>
              <a:gd name="adj" fmla="val 2727"/>
            </a:avLst>
          </a:prstGeom>
          <a:solidFill>
            <a:schemeClr val="tx2"/>
          </a:solidFill>
          <a:ln w="9525">
            <a:solidFill>
              <a:schemeClr val="accent1"/>
            </a:solidFill>
          </a:ln>
        </p:spPr>
      </p:sp>
      <p:sp>
        <p:nvSpPr>
          <p:cNvPr id="6" name="Side card head"/>
          <p:cNvSpPr txBox="1"/>
          <p:nvPr/>
        </p:nvSpPr>
        <p:spPr>
          <a:xfrm>
            <a:off x="7863840" y="19659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Example of a gap fixed</a:t>
            </a:r>
          </a:p>
        </p:txBody>
      </p:sp>
      <p:sp>
        <p:nvSpPr>
          <p:cNvPr id="7" name="Side card body"/>
          <p:cNvSpPr txBox="1"/>
          <p:nvPr/>
        </p:nvSpPr>
        <p:spPr>
          <a:xfrm>
            <a:off x="7863840" y="2468880"/>
            <a:ext cx="3474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Some users lack broadband needed for remote proofing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Response: in-person proofing at community centers, post offices or partner sites</a:t>
            </a:r>
          </a:p>
          <a:p>
            <a:pPr marL="285750" indent="-285750">
              <a:spcAft>
                <a:spcPts val="900"/>
              </a:spcAft>
              <a:buClr>
                <a:schemeClr val="accent2"/>
              </a:buClr>
              <a:buSzPct val="10000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Outcome: access improves without lowering the IAL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REVISION 4 · CHANGES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What changed and why it matters</a:t>
            </a:r>
            <a:endParaRPr lang="en-US" sz="3600" dirty="0"/>
          </a:p>
        </p:txBody>
      </p:sp>
      <p:graphicFrame>
        <p:nvGraphicFramePr>
          <p:cNvPr id="11" name="What changed and why it matters table"/>
          <p:cNvGraphicFramePr>
            <a:graphicFrameLocks noGrp="1"/>
          </p:cNvGraphicFramePr>
          <p:nvPr/>
        </p:nvGraphicFramePr>
        <p:xfrm>
          <a:off x="548640" y="1737360"/>
          <a:ext cx="11064240" cy="3716528"/>
        </p:xfrm>
        <a:graphic>
          <a:graphicData uri="http://schemas.openxmlformats.org/drawingml/2006/table">
            <a:tbl>
              <a:tblPr firstRow="1"/>
              <a:tblGrid>
                <a:gridCol w="4820065"/>
                <a:gridCol w="6244175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Change in Rev 4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Why it matters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IAL1 repurposed as a real proofing level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Defends against synthetic identities and stolen personal data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Phishing resistance: offered at AAL2, required at AAL3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Counters modern credential phishing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Subscriber-controlled wallets and attribute bundles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Ready for mDLs and verifiable credentials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Risk-based tailoring and mandatory DIAS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Moves from checkbox compliance to documented risk decisions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Customer experience and privacy as formal assessments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Security that locks out real users is treated as a failure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Continuous evaluation and redress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Controls keep pace with threats; users can fix errors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Anti-automation and anti-injection controls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Stops bot enrollment, forged and injected media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PUT TOGETHER · WORKED EXAMPLE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One service, three user groups</a:t>
            </a:r>
            <a:endParaRPr lang="en-US" sz="3600" dirty="0"/>
          </a:p>
        </p:txBody>
      </p:sp>
      <p:sp>
        <p:nvSpPr>
          <p:cNvPr id="4" name="Intro"/>
          <p:cNvSpPr txBox="1"/>
          <p:nvPr/>
        </p:nvSpPr>
        <p:spPr>
          <a:xfrm>
            <a:off x="548640" y="173736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An online income-tax service, assessed per user group as DIRM requires.</a:t>
            </a:r>
          </a:p>
        </p:txBody>
      </p:sp>
      <p:graphicFrame>
        <p:nvGraphicFramePr>
          <p:cNvPr id="11" name="One service, three user groups table"/>
          <p:cNvGraphicFramePr>
            <a:graphicFrameLocks noGrp="1"/>
          </p:cNvGraphicFramePr>
          <p:nvPr/>
        </p:nvGraphicFramePr>
        <p:xfrm>
          <a:off x="548640" y="2286000"/>
          <a:ext cx="11064240" cy="1741424"/>
        </p:xfrm>
        <a:graphic>
          <a:graphicData uri="http://schemas.openxmlformats.org/drawingml/2006/table">
            <a:tbl>
              <a:tblPr firstRow="1"/>
              <a:tblGrid>
                <a:gridCol w="2578075"/>
                <a:gridCol w="3437434"/>
                <a:gridCol w="1289038"/>
                <a:gridCol w="1074198"/>
                <a:gridCol w="1611297"/>
                <a:gridCol w="1074198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User group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What they can do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Impact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IAL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AAL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FAL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Citizens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Check status of their own return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Moderate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IAL2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AAL2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FAL2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Tax preparers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File returns for many clients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Moderate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IAL2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AAL2 + PR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FAL2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System administrators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Assign privileges, create user groups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High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IAL3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AAL3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ourier New" pitchFamily="34" charset="0"/>
                          <a:cs typeface="Courier New" pitchFamily="34" charset="-120"/>
                        </a:rPr>
                        <a:t>FAL2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8" name="Table note"/>
          <p:cNvSpPr txBox="1"/>
          <p:nvPr/>
        </p:nvSpPr>
        <p:spPr>
          <a:xfrm>
            <a:off x="548640" y="55321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Illustrative only. PR = phishing-resistant authenticator required as a supplemental control. FAL applies only if federation is used.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PUT TOGETHER · KEY RULES</a:t>
            </a:r>
            <a:endParaRPr lang="en-US" sz="12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Rules to remember</a:t>
            </a:r>
            <a:endParaRPr lang="en-US" sz="3600" dirty="0"/>
          </a:p>
        </p:txBody>
      </p:sp>
      <p:graphicFrame>
        <p:nvGraphicFramePr>
          <p:cNvPr id="11" name="Rules to remember table"/>
          <p:cNvGraphicFramePr>
            <a:graphicFrameLocks noGrp="1"/>
          </p:cNvGraphicFramePr>
          <p:nvPr/>
        </p:nvGraphicFramePr>
        <p:xfrm>
          <a:off x="548640" y="1737360"/>
          <a:ext cx="11064240" cy="3356864"/>
        </p:xfrm>
        <a:graphic>
          <a:graphicData uri="http://schemas.openxmlformats.org/drawingml/2006/table">
            <a:tbl>
              <a:tblPr firstRow="1"/>
              <a:tblGrid>
                <a:gridCol w="3943690"/>
                <a:gridCol w="7120550"/>
              </a:tblGrid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Rule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2"/>
                          </a:solidFill>
                        </a:rPr>
                        <a:t>Detail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Email OTP is not allowed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Email SHALL NOT be used for out-of-band authentication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OTP is not phishing-resistant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TOTP and SMS codes can be relayed; passkeys cannot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Biometrics are not secrets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Usable only as one factor in MFA with a physical authenticator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Levels need not match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IAL, AAL and FAL are each set from the assessment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Assess per user group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Each group's transactions set its own impact level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High impact does not force FAL3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Choose FAL2 or FAL3 after an IdP-compromise assessment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No proofing means no IAL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IAL1 is now a real proofing level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  <a:tr h="3718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Deviations must be disclosed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CSPs and IdPs publish a DIAS to their RPs</a:t>
                      </a:r>
                    </a:p>
                  </a:txBody>
                  <a:tcPr marL="91440" marR="91440" marT="54864" marB="54864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4TRUST Dark">
  <a:themeElements>
    <a:clrScheme name="T4TRUST Dark">
      <a:dk1>
        <a:srgbClr val="050607"/>
      </a:dk1>
      <a:lt1>
        <a:srgbClr val="F2F5F5"/>
      </a:lt1>
      <a:dk2>
        <a:srgbClr val="12181B"/>
      </a:dk2>
      <a:lt2>
        <a:srgbClr val="8A9599"/>
      </a:lt2>
      <a:accent1>
        <a:srgbClr val="00A69C"/>
      </a:accent1>
      <a:accent2>
        <a:srgbClr val="38E0D0"/>
      </a:accent2>
      <a:accent3>
        <a:srgbClr val="015E6A"/>
      </a:accent3>
      <a:accent4>
        <a:srgbClr val="0D1113"/>
      </a:accent4>
      <a:accent5>
        <a:srgbClr val="9BF0E6"/>
      </a:accent5>
      <a:accent6>
        <a:srgbClr val="5C6669"/>
      </a:accent6>
      <a:hlink>
        <a:srgbClr val="38E0D0"/>
      </a:hlink>
      <a:folHlink>
        <a:srgbClr val="9BF0E6"/>
      </a:folHlink>
    </a:clrScheme>
    <a:fontScheme name="T4TRUST Dark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T4TRUST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NIST SP 800-63-4 Explained</dc:title>
  <dc:subject>PptxGenJS Presentation</dc:subject>
  <dc:creator>T4TRUST</dc:creator>
  <cp:lastModifiedBy>T4TRUST</cp:lastModifiedBy>
  <cp:revision>1</cp:revision>
  <dcterms:created xsi:type="dcterms:W3CDTF">2026-10-15T18:22:05Z</dcterms:created>
  <dcterms:modified xsi:type="dcterms:W3CDTF">2026-10-15T18:22:05Z</dcterms:modified>
</cp:coreProperties>
</file>